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9" r:id="rId3"/>
    <p:sldId id="257" r:id="rId4"/>
    <p:sldId id="282" r:id="rId5"/>
    <p:sldId id="280" r:id="rId6"/>
    <p:sldId id="283" r:id="rId7"/>
    <p:sldId id="281" r:id="rId8"/>
    <p:sldId id="286" r:id="rId9"/>
    <p:sldId id="285" r:id="rId10"/>
    <p:sldId id="287" r:id="rId11"/>
    <p:sldId id="288" r:id="rId12"/>
    <p:sldId id="289" r:id="rId13"/>
    <p:sldId id="290" r:id="rId14"/>
    <p:sldId id="291" r:id="rId15"/>
    <p:sldId id="292" r:id="rId16"/>
    <p:sldId id="278" r:id="rId17"/>
    <p:sldId id="269"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1"/>
    <p:restoredTop sz="86888"/>
  </p:normalViewPr>
  <p:slideViewPr>
    <p:cSldViewPr snapToGrid="0" snapToObjects="1">
      <p:cViewPr>
        <p:scale>
          <a:sx n="57" d="100"/>
          <a:sy n="57" d="100"/>
        </p:scale>
        <p:origin x="14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9" d="100"/>
          <a:sy n="79" d="100"/>
        </p:scale>
        <p:origin x="3784" y="20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65F6AE-CCB5-8745-8672-7C4C9345E22A}" type="datetimeFigureOut">
              <a:rPr lang="en-US" smtClean="0"/>
              <a:t>12/10/17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CF6B9B-864E-564F-B949-D4192BC5594C}" type="slidenum">
              <a:rPr lang="en-US" smtClean="0"/>
              <a:t>‹#›</a:t>
            </a:fld>
            <a:endParaRPr lang="en-US"/>
          </a:p>
        </p:txBody>
      </p:sp>
    </p:spTree>
    <p:extLst>
      <p:ext uri="{BB962C8B-B14F-4D97-AF65-F5344CB8AC3E}">
        <p14:creationId xmlns:p14="http://schemas.microsoft.com/office/powerpoint/2010/main" val="97097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xfrm>
            <a:off x="1143000" y="685800"/>
            <a:ext cx="4572000" cy="3429000"/>
          </a:xfrm>
          <a:prstGeom prst="rect">
            <a:avLst/>
          </a:prstGeom>
        </p:spPr>
        <p:txBody>
          <a:bodyPr/>
          <a:lstStyle/>
          <a:p>
            <a:endParaRPr/>
          </a:p>
        </p:txBody>
      </p:sp>
      <p:sp>
        <p:nvSpPr>
          <p:cNvPr id="54" name="Shape 5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039644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9248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pPr marL="0" marR="0" indent="0" defTabSz="457200" eaLnBrk="1" fontAlgn="auto" latinLnBrk="0" hangingPunct="1">
              <a:lnSpc>
                <a:spcPct val="100000"/>
              </a:lnSpc>
              <a:spcBef>
                <a:spcPts val="0"/>
              </a:spcBef>
              <a:spcAft>
                <a:spcPts val="0"/>
              </a:spcAft>
              <a:buClrTx/>
              <a:buSzTx/>
              <a:buFontTx/>
              <a:buNone/>
              <a:tabLst/>
              <a:defRPr/>
            </a:pPr>
            <a:r>
              <a:rPr lang="en-US" sz="2000" dirty="0" smtClean="0">
                <a:effectLst/>
                <a:latin typeface="Lucida Grande"/>
                <a:ea typeface="Lucida Grande"/>
                <a:cs typeface="Lucida Grande"/>
                <a:sym typeface="Lucida Grande"/>
              </a:rPr>
              <a:t> Isaac failed to pass along the covenantal faith entrusted to him but God acts to sustain the lineage of faith</a:t>
            </a:r>
          </a:p>
          <a:p>
            <a:pPr marL="0" marR="0" indent="0" defTabSz="457200" eaLnBrk="1" fontAlgn="auto" latinLnBrk="0" hangingPunct="1">
              <a:lnSpc>
                <a:spcPct val="100000"/>
              </a:lnSpc>
              <a:spcBef>
                <a:spcPts val="0"/>
              </a:spcBef>
              <a:spcAft>
                <a:spcPts val="0"/>
              </a:spcAft>
              <a:buClrTx/>
              <a:buSzTx/>
              <a:buFontTx/>
              <a:buNone/>
              <a:tabLst/>
              <a:defRPr/>
            </a:pPr>
            <a:r>
              <a:rPr lang="en-US" sz="2000" dirty="0" smtClean="0">
                <a:effectLst/>
                <a:latin typeface="Lucida Grande"/>
                <a:ea typeface="Lucida Grande"/>
                <a:cs typeface="Lucida Grande"/>
                <a:sym typeface="Lucida Grande"/>
              </a:rPr>
              <a:t>God Almighty intercepts Jacob’s journey to Haran in order to preserve the covenant relationship that began with Abraham.</a:t>
            </a:r>
            <a:endParaRPr lang="en-US" baseline="0" dirty="0" smtClean="0"/>
          </a:p>
        </p:txBody>
      </p:sp>
    </p:spTree>
    <p:extLst>
      <p:ext uri="{BB962C8B-B14F-4D97-AF65-F5344CB8AC3E}">
        <p14:creationId xmlns:p14="http://schemas.microsoft.com/office/powerpoint/2010/main" val="844478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r>
              <a:rPr lang="en-US" baseline="0" dirty="0" smtClean="0"/>
              <a:t>After a long journey Jacob arrives in Haran is welcomed into the home of his mother’s brother (his uncle) Laban. </a:t>
            </a:r>
          </a:p>
          <a:p>
            <a:endParaRPr lang="en-US" baseline="0" dirty="0" smtClean="0"/>
          </a:p>
          <a:p>
            <a:r>
              <a:rPr lang="en-US" baseline="0" dirty="0" smtClean="0"/>
              <a:t>Jacob is taken with Rachel</a:t>
            </a:r>
            <a:r>
              <a:rPr lang="mr-IN" baseline="0" dirty="0" smtClean="0"/>
              <a:t>…</a:t>
            </a:r>
            <a:r>
              <a:rPr lang="en-US" baseline="0" dirty="0" smtClean="0"/>
              <a:t>promises to work 7 years for his Uncle. Laban is not afraid to manipulate and deceive to advance his will (much like Rebekah and Jacob). Laban tricks Jacob by giving him his elder daughter Leah on their wedding night.</a:t>
            </a:r>
          </a:p>
          <a:p>
            <a:endParaRPr lang="en-US" baseline="0" dirty="0" smtClean="0"/>
          </a:p>
          <a:p>
            <a:r>
              <a:rPr lang="en-US" baseline="0" dirty="0" smtClean="0"/>
              <a:t>Leah</a:t>
            </a:r>
            <a:r>
              <a:rPr lang="en-US" baseline="0" dirty="0" smtClean="0"/>
              <a:t>, the despised wife of Jacob and mother of Judah, is included in the lineage of Jesus.</a:t>
            </a:r>
          </a:p>
          <a:p>
            <a:endParaRPr lang="en-US" baseline="0" dirty="0" smtClean="0"/>
          </a:p>
          <a:p>
            <a:r>
              <a:rPr lang="en-US" baseline="0" dirty="0" smtClean="0"/>
              <a:t>Sister against sister mirrors the relationship between Esau and Jacob</a:t>
            </a:r>
          </a:p>
          <a:p>
            <a:endParaRPr lang="en-US" baseline="0" dirty="0" smtClean="0"/>
          </a:p>
          <a:p>
            <a:pPr marL="0" marR="0" indent="0" defTabSz="457200" eaLnBrk="1" fontAlgn="auto" latinLnBrk="0" hangingPunct="1">
              <a:lnSpc>
                <a:spcPct val="100000"/>
              </a:lnSpc>
              <a:spcBef>
                <a:spcPts val="0"/>
              </a:spcBef>
              <a:spcAft>
                <a:spcPts val="0"/>
              </a:spcAft>
              <a:buClrTx/>
              <a:buSzTx/>
              <a:buFontTx/>
              <a:buNone/>
              <a:tabLst/>
              <a:defRPr/>
            </a:pPr>
            <a:r>
              <a:rPr lang="en-US" sz="2000" dirty="0" smtClean="0">
                <a:effectLst/>
                <a:latin typeface="Lucida Grande"/>
                <a:ea typeface="Lucida Grande"/>
                <a:cs typeface="Lucida Grande"/>
                <a:sym typeface="Lucida Grande"/>
              </a:rPr>
              <a:t>Patterns of family sin continue to plague the descendants of Abraham, Isaac and Jacob. However, the mercy of God is just as evident in carrying this family on toward the realization of Abraham’s promise in “Jesus Christ, the son of David, the son of Abraham” (</a:t>
            </a:r>
            <a:r>
              <a:rPr lang="en-US" sz="2000" dirty="0" err="1" smtClean="0">
                <a:effectLst/>
                <a:latin typeface="Lucida Grande"/>
                <a:ea typeface="Lucida Grande"/>
                <a:cs typeface="Lucida Grande"/>
                <a:sym typeface="Lucida Grande"/>
              </a:rPr>
              <a:t>Lk</a:t>
            </a:r>
            <a:r>
              <a:rPr lang="en-US" sz="2000" dirty="0" smtClean="0">
                <a:effectLst/>
                <a:latin typeface="Lucida Grande"/>
                <a:ea typeface="Lucida Grande"/>
                <a:cs typeface="Lucida Grande"/>
                <a:sym typeface="Lucida Grande"/>
              </a:rPr>
              <a:t> 1:1)</a:t>
            </a:r>
          </a:p>
          <a:p>
            <a:endParaRPr lang="en-US" baseline="0" dirty="0" smtClean="0"/>
          </a:p>
        </p:txBody>
      </p:sp>
    </p:spTree>
    <p:extLst>
      <p:ext uri="{BB962C8B-B14F-4D97-AF65-F5344CB8AC3E}">
        <p14:creationId xmlns:p14="http://schemas.microsoft.com/office/powerpoint/2010/main" val="1253074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pPr marL="0" marR="0" indent="0" defTabSz="457200" eaLnBrk="1" fontAlgn="auto" latinLnBrk="0" hangingPunct="1">
              <a:lnSpc>
                <a:spcPct val="100000"/>
              </a:lnSpc>
              <a:spcBef>
                <a:spcPts val="0"/>
              </a:spcBef>
              <a:spcAft>
                <a:spcPts val="0"/>
              </a:spcAft>
              <a:buClrTx/>
              <a:buSzTx/>
              <a:buFontTx/>
              <a:buNone/>
              <a:tabLst/>
              <a:defRPr/>
            </a:pPr>
            <a:r>
              <a:rPr lang="en-US" sz="2000" dirty="0" smtClean="0">
                <a:effectLst/>
                <a:latin typeface="Lucida Grande"/>
                <a:ea typeface="Lucida Grande"/>
                <a:cs typeface="Lucida Grande"/>
                <a:sym typeface="Lucida Grande"/>
              </a:rPr>
              <a:t>Patterns of family sin continue to plague the descendants of Abraham, Isaac and Jacob. However, the mercy of God is just as evident in carrying this family on toward the realization of Abraham’s promise in “Jesus Christ, the son of David, the son of Abraham” (</a:t>
            </a:r>
            <a:r>
              <a:rPr lang="en-US" sz="2000" dirty="0" err="1" smtClean="0">
                <a:effectLst/>
                <a:latin typeface="Lucida Grande"/>
                <a:ea typeface="Lucida Grande"/>
                <a:cs typeface="Lucida Grande"/>
                <a:sym typeface="Lucida Grande"/>
              </a:rPr>
              <a:t>Lk</a:t>
            </a:r>
            <a:r>
              <a:rPr lang="en-US" sz="2000" dirty="0" smtClean="0">
                <a:effectLst/>
                <a:latin typeface="Lucida Grande"/>
                <a:ea typeface="Lucida Grande"/>
                <a:cs typeface="Lucida Grande"/>
                <a:sym typeface="Lucida Grande"/>
              </a:rPr>
              <a:t> 1:1)</a:t>
            </a:r>
          </a:p>
          <a:p>
            <a:pPr marL="0" marR="0" indent="0" defTabSz="45720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81786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pPr marL="0" marR="0" indent="0" defTabSz="457200" eaLnBrk="1" fontAlgn="auto" latinLnBrk="0" hangingPunct="1">
              <a:lnSpc>
                <a:spcPct val="100000"/>
              </a:lnSpc>
              <a:spcBef>
                <a:spcPts val="0"/>
              </a:spcBef>
              <a:spcAft>
                <a:spcPts val="0"/>
              </a:spcAft>
              <a:buClrTx/>
              <a:buSzTx/>
              <a:buFontTx/>
              <a:buNone/>
              <a:tabLst/>
              <a:defRPr/>
            </a:pPr>
            <a:r>
              <a:rPr lang="en-US" sz="2000" dirty="0" smtClean="0">
                <a:effectLst/>
                <a:latin typeface="Lucida Grande"/>
                <a:ea typeface="Lucida Grande"/>
                <a:cs typeface="Lucida Grande"/>
                <a:sym typeface="Lucida Grande"/>
              </a:rPr>
              <a:t>Patterns of family sin continue to plague the descendants of Abraham, Isaac and Jacob. However, the mercy of God is just as evident in carrying this family on toward the realization of Abraham’s promise in “Jesus Christ, the son of David, the son of Abraham” (</a:t>
            </a:r>
            <a:r>
              <a:rPr lang="en-US" sz="2000" dirty="0" err="1" smtClean="0">
                <a:effectLst/>
                <a:latin typeface="Lucida Grande"/>
                <a:ea typeface="Lucida Grande"/>
                <a:cs typeface="Lucida Grande"/>
                <a:sym typeface="Lucida Grande"/>
              </a:rPr>
              <a:t>Lk</a:t>
            </a:r>
            <a:r>
              <a:rPr lang="en-US" sz="2000" dirty="0" smtClean="0">
                <a:effectLst/>
                <a:latin typeface="Lucida Grande"/>
                <a:ea typeface="Lucida Grande"/>
                <a:cs typeface="Lucida Grande"/>
                <a:sym typeface="Lucida Grande"/>
              </a:rPr>
              <a:t> 1:1)</a:t>
            </a:r>
          </a:p>
          <a:p>
            <a:pPr marL="0" marR="0" indent="0" defTabSz="45720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1621957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pPr marL="0" marR="0" indent="0" defTabSz="457200" eaLnBrk="1" fontAlgn="auto" latinLnBrk="0" hangingPunct="1">
              <a:lnSpc>
                <a:spcPct val="100000"/>
              </a:lnSpc>
              <a:spcBef>
                <a:spcPts val="0"/>
              </a:spcBef>
              <a:spcAft>
                <a:spcPts val="0"/>
              </a:spcAft>
              <a:buClrTx/>
              <a:buSzTx/>
              <a:buFontTx/>
              <a:buNone/>
              <a:tabLst/>
              <a:defRPr/>
            </a:pPr>
            <a:r>
              <a:rPr lang="en-US" sz="2000" dirty="0" smtClean="0">
                <a:effectLst/>
                <a:latin typeface="Lucida Grande"/>
                <a:ea typeface="Lucida Grande"/>
                <a:cs typeface="Lucida Grande"/>
                <a:sym typeface="Lucida Grande"/>
              </a:rPr>
              <a:t>Patterns of family sin continue to plague the descendants of Abraham, Isaac and Jacob. However, the mercy of God is just as evident in carrying this family on toward the realization of Abraham’s promise in “Jesus Christ, the son of David, the son of Abraham” (</a:t>
            </a:r>
            <a:r>
              <a:rPr lang="en-US" sz="2000" dirty="0" err="1" smtClean="0">
                <a:effectLst/>
                <a:latin typeface="Lucida Grande"/>
                <a:ea typeface="Lucida Grande"/>
                <a:cs typeface="Lucida Grande"/>
                <a:sym typeface="Lucida Grande"/>
              </a:rPr>
              <a:t>Lk</a:t>
            </a:r>
            <a:r>
              <a:rPr lang="en-US" sz="2000" dirty="0" smtClean="0">
                <a:effectLst/>
                <a:latin typeface="Lucida Grande"/>
                <a:ea typeface="Lucida Grande"/>
                <a:cs typeface="Lucida Grande"/>
                <a:sym typeface="Lucida Grande"/>
              </a:rPr>
              <a:t> 1:1)</a:t>
            </a:r>
          </a:p>
          <a:p>
            <a:pPr marL="0" marR="0" indent="0" defTabSz="45720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2060526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r>
              <a:rPr lang="en-US" baseline="0" dirty="0" smtClean="0"/>
              <a:t>Together consider: how we can carry the truth about our brokenness and the mercy of God into our lives</a:t>
            </a:r>
            <a:r>
              <a:rPr lang="mr-IN" baseline="0" dirty="0" smtClean="0"/>
              <a:t>…</a:t>
            </a:r>
            <a:endParaRPr lang="en-US" baseline="0" dirty="0" smtClean="0"/>
          </a:p>
        </p:txBody>
      </p:sp>
    </p:spTree>
    <p:extLst>
      <p:ext uri="{BB962C8B-B14F-4D97-AF65-F5344CB8AC3E}">
        <p14:creationId xmlns:p14="http://schemas.microsoft.com/office/powerpoint/2010/main" val="1554448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441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r>
              <a:rPr lang="en-US" baseline="0" dirty="0" smtClean="0"/>
              <a:t>Two weeks ago Pastor Paul taught about the life of Isaac. We continue with Isaac’s son Jacob</a:t>
            </a:r>
          </a:p>
          <a:p>
            <a:endParaRPr lang="en-US" baseline="0" dirty="0" smtClean="0"/>
          </a:p>
          <a:p>
            <a:r>
              <a:rPr lang="en-US" baseline="0" dirty="0" smtClean="0"/>
              <a:t>God had chosen Abraham and his son Isaac for a special, covenant relationship </a:t>
            </a:r>
          </a:p>
        </p:txBody>
      </p:sp>
    </p:spTree>
    <p:extLst>
      <p:ext uri="{BB962C8B-B14F-4D97-AF65-F5344CB8AC3E}">
        <p14:creationId xmlns:p14="http://schemas.microsoft.com/office/powerpoint/2010/main" val="116083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r>
              <a:rPr lang="en-US" baseline="0" dirty="0" smtClean="0"/>
              <a:t>Despite the prophecy in 25 Isaac favored Esau, the firstborn, because of skill as a hunter. Rebekah loved Jacob without a stated condition </a:t>
            </a:r>
            <a:r>
              <a:rPr lang="mr-IN" baseline="0" dirty="0" smtClean="0"/>
              <a:t>–</a:t>
            </a:r>
            <a:r>
              <a:rPr lang="en-US" baseline="0" dirty="0" smtClean="0"/>
              <a:t> faith, due to the prophecy</a:t>
            </a:r>
            <a:r>
              <a:rPr lang="en-US" baseline="0" dirty="0" smtClean="0"/>
              <a:t>?</a:t>
            </a:r>
          </a:p>
          <a:p>
            <a:endParaRPr lang="en-US" baseline="0" dirty="0" smtClean="0"/>
          </a:p>
          <a:p>
            <a:r>
              <a:rPr lang="en-US" baseline="0" dirty="0" smtClean="0"/>
              <a:t>Jacob </a:t>
            </a:r>
            <a:r>
              <a:rPr lang="mr-IN" baseline="0" dirty="0" smtClean="0"/>
              <a:t>–</a:t>
            </a:r>
            <a:r>
              <a:rPr lang="en-US" baseline="0" dirty="0" smtClean="0"/>
              <a:t> sounds like the word for “heel”; means - usurper, heal grabber</a:t>
            </a:r>
            <a:endParaRPr lang="en-US" baseline="0" dirty="0" smtClean="0"/>
          </a:p>
          <a:p>
            <a:endParaRPr lang="en-US" baseline="0" dirty="0" smtClean="0"/>
          </a:p>
          <a:p>
            <a:pPr marL="0" marR="0" indent="0" defTabSz="457200" eaLnBrk="1" fontAlgn="auto" latinLnBrk="0" hangingPunct="1">
              <a:lnSpc>
                <a:spcPct val="100000"/>
              </a:lnSpc>
              <a:spcBef>
                <a:spcPts val="0"/>
              </a:spcBef>
              <a:spcAft>
                <a:spcPts val="0"/>
              </a:spcAft>
              <a:buClrTx/>
              <a:buSzTx/>
              <a:buFontTx/>
              <a:buNone/>
              <a:tabLst/>
              <a:defRPr/>
            </a:pPr>
            <a:r>
              <a:rPr lang="en-US" sz="2000" b="1" dirty="0" smtClean="0">
                <a:effectLst/>
                <a:latin typeface="Lucida Grande"/>
                <a:ea typeface="Lucida Grande"/>
                <a:cs typeface="Lucida Grande"/>
                <a:sym typeface="Lucida Grande"/>
              </a:rPr>
              <a:t>Summary:</a:t>
            </a:r>
            <a:r>
              <a:rPr lang="en-US" sz="2000" b="1" baseline="0" dirty="0" smtClean="0">
                <a:effectLst/>
                <a:latin typeface="Lucida Grande"/>
                <a:ea typeface="Lucida Grande"/>
                <a:cs typeface="Lucida Grande"/>
                <a:sym typeface="Lucida Grande"/>
              </a:rPr>
              <a:t> </a:t>
            </a:r>
            <a:r>
              <a:rPr lang="en-US" sz="2000" dirty="0" smtClean="0">
                <a:effectLst/>
                <a:latin typeface="Lucida Grande"/>
                <a:ea typeface="Lucida Grande"/>
                <a:cs typeface="Lucida Grande"/>
                <a:sym typeface="Lucida Grande"/>
              </a:rPr>
              <a:t>Isaac’s family is dysfunctional in their relationships and forgetful of the LORD. The family condition serves as the background for Jacob’s “take what you can get” view on life.</a:t>
            </a:r>
          </a:p>
          <a:p>
            <a:endParaRPr lang="en-US" baseline="0" dirty="0" smtClean="0"/>
          </a:p>
        </p:txBody>
      </p:sp>
    </p:spTree>
    <p:extLst>
      <p:ext uri="{BB962C8B-B14F-4D97-AF65-F5344CB8AC3E}">
        <p14:creationId xmlns:p14="http://schemas.microsoft.com/office/powerpoint/2010/main" val="105560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endParaRPr lang="en-US" baseline="0" dirty="0" smtClean="0"/>
          </a:p>
        </p:txBody>
      </p:sp>
    </p:spTree>
    <p:extLst>
      <p:ext uri="{BB962C8B-B14F-4D97-AF65-F5344CB8AC3E}">
        <p14:creationId xmlns:p14="http://schemas.microsoft.com/office/powerpoint/2010/main" val="44165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r>
              <a:rPr lang="en-US" baseline="0" dirty="0" smtClean="0"/>
              <a:t>(text on handout) With </a:t>
            </a:r>
            <a:r>
              <a:rPr lang="en-US" baseline="0" dirty="0" smtClean="0"/>
              <a:t>Rebekah’s encouragement Jacob plans and prepares to deceive his father </a:t>
            </a:r>
          </a:p>
          <a:p>
            <a:endParaRPr lang="en-US" baseline="0" dirty="0" smtClean="0"/>
          </a:p>
          <a:p>
            <a:r>
              <a:rPr lang="en-US" baseline="0" dirty="0" smtClean="0"/>
              <a:t>Jacob understands the risk of shaming his father in this way, a curse instead of blessing, but it seems he does not hold back out of respect for his father only out of self interest</a:t>
            </a:r>
          </a:p>
          <a:p>
            <a:endParaRPr lang="en-US" baseline="0" dirty="0" smtClean="0"/>
          </a:p>
          <a:p>
            <a:r>
              <a:rPr lang="en-US" baseline="0" dirty="0" smtClean="0"/>
              <a:t>Both Isaac and Esau are ruled by their appetites. Beware! Following your appetites will lead to foolish decisions</a:t>
            </a:r>
          </a:p>
          <a:p>
            <a:endParaRPr lang="en-US" baseline="0" dirty="0" smtClean="0"/>
          </a:p>
          <a:p>
            <a:r>
              <a:rPr lang="en-US" baseline="0" dirty="0" smtClean="0"/>
              <a:t>Esau’s blessing which Jacob stole is a direct fulfillment of the prophecy the LORD pronounced when the brothers were still in the womb</a:t>
            </a:r>
          </a:p>
        </p:txBody>
      </p:sp>
    </p:spTree>
    <p:extLst>
      <p:ext uri="{BB962C8B-B14F-4D97-AF65-F5344CB8AC3E}">
        <p14:creationId xmlns:p14="http://schemas.microsoft.com/office/powerpoint/2010/main" val="26017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pPr marL="342900" marR="0" indent="-342900" defTabSz="457200" eaLnBrk="1" fontAlgn="auto" latinLnBrk="0" hangingPunct="1">
              <a:lnSpc>
                <a:spcPct val="100000"/>
              </a:lnSpc>
              <a:spcBef>
                <a:spcPts val="0"/>
              </a:spcBef>
              <a:spcAft>
                <a:spcPts val="0"/>
              </a:spcAft>
              <a:buClrTx/>
              <a:buSzTx/>
              <a:buFont typeface="Arial" charset="0"/>
              <a:buChar char="•"/>
              <a:tabLst/>
              <a:defRPr/>
            </a:pPr>
            <a:r>
              <a:rPr lang="en-US" sz="2000" dirty="0" smtClean="0">
                <a:effectLst/>
                <a:latin typeface="Lucida Grande"/>
                <a:ea typeface="Lucida Grande"/>
                <a:cs typeface="Lucida Grande"/>
                <a:sym typeface="Lucida Grande"/>
              </a:rPr>
              <a:t>Rebekah comes up with a plausible</a:t>
            </a:r>
            <a:r>
              <a:rPr lang="en-US" sz="2000" baseline="0" dirty="0" smtClean="0">
                <a:effectLst/>
                <a:latin typeface="Lucida Grande"/>
                <a:ea typeface="Lucida Grande"/>
                <a:cs typeface="Lucida Grande"/>
                <a:sym typeface="Lucida Grande"/>
              </a:rPr>
              <a:t> reason why Jacob needs to leave home </a:t>
            </a:r>
            <a:r>
              <a:rPr lang="mr-IN" sz="2000" baseline="0" dirty="0" smtClean="0">
                <a:effectLst/>
                <a:latin typeface="Lucida Grande"/>
                <a:ea typeface="Lucida Grande"/>
                <a:cs typeface="Lucida Grande"/>
                <a:sym typeface="Lucida Grande"/>
              </a:rPr>
              <a:t>–</a:t>
            </a:r>
            <a:r>
              <a:rPr lang="en-US" sz="2000" baseline="0" dirty="0" smtClean="0">
                <a:effectLst/>
                <a:latin typeface="Lucida Grande"/>
                <a:ea typeface="Lucida Grande"/>
                <a:cs typeface="Lucida Grande"/>
                <a:sym typeface="Lucida Grande"/>
              </a:rPr>
              <a:t> marriage</a:t>
            </a:r>
            <a:endParaRPr lang="en-US" sz="2000" dirty="0" smtClean="0">
              <a:effectLst/>
              <a:latin typeface="Lucida Grande"/>
              <a:ea typeface="Lucida Grande"/>
              <a:cs typeface="Lucida Grande"/>
              <a:sym typeface="Lucida Grande"/>
            </a:endParaRPr>
          </a:p>
          <a:p>
            <a:pPr marL="342900" marR="0" indent="-342900" defTabSz="457200" eaLnBrk="1" fontAlgn="auto" latinLnBrk="0" hangingPunct="1">
              <a:lnSpc>
                <a:spcPct val="100000"/>
              </a:lnSpc>
              <a:spcBef>
                <a:spcPts val="0"/>
              </a:spcBef>
              <a:spcAft>
                <a:spcPts val="0"/>
              </a:spcAft>
              <a:buClrTx/>
              <a:buSzTx/>
              <a:buFont typeface="Arial" charset="0"/>
              <a:buChar char="•"/>
              <a:tabLst/>
              <a:defRPr/>
            </a:pPr>
            <a:r>
              <a:rPr lang="en-US" sz="2000" dirty="0" smtClean="0">
                <a:effectLst/>
                <a:latin typeface="Lucida Grande"/>
                <a:ea typeface="Lucida Grande"/>
                <a:cs typeface="Lucida Grande"/>
                <a:sym typeface="Lucida Grande"/>
              </a:rPr>
              <a:t>In reality, Jacob</a:t>
            </a:r>
            <a:r>
              <a:rPr lang="en-US" sz="2000" baseline="0" dirty="0" smtClean="0">
                <a:effectLst/>
                <a:latin typeface="Lucida Grande"/>
                <a:ea typeface="Lucida Grande"/>
                <a:cs typeface="Lucida Grande"/>
                <a:sym typeface="Lucida Grande"/>
              </a:rPr>
              <a:t> is forced to flee his home due to his ill advised deception</a:t>
            </a:r>
          </a:p>
          <a:p>
            <a:pPr marL="342900" marR="0" indent="-342900" defTabSz="457200" eaLnBrk="1" fontAlgn="auto" latinLnBrk="0" hangingPunct="1">
              <a:lnSpc>
                <a:spcPct val="100000"/>
              </a:lnSpc>
              <a:spcBef>
                <a:spcPts val="0"/>
              </a:spcBef>
              <a:spcAft>
                <a:spcPts val="0"/>
              </a:spcAft>
              <a:buClrTx/>
              <a:buSzTx/>
              <a:buFont typeface="Arial" charset="0"/>
              <a:buChar char="•"/>
              <a:tabLst/>
              <a:defRPr/>
            </a:pPr>
            <a:r>
              <a:rPr lang="en-US" sz="2000" baseline="0" dirty="0" smtClean="0">
                <a:effectLst/>
                <a:latin typeface="Lucida Grande"/>
                <a:ea typeface="Lucida Grande"/>
                <a:cs typeface="Lucida Grande"/>
                <a:sym typeface="Lucida Grande"/>
              </a:rPr>
              <a:t>Isaac identifies Jacob as the one who will carry on the covenant relationship with God Almighty </a:t>
            </a:r>
            <a:r>
              <a:rPr lang="mr-IN" sz="2000" baseline="0" dirty="0" smtClean="0">
                <a:effectLst/>
                <a:latin typeface="Lucida Grande"/>
                <a:ea typeface="Lucida Grande"/>
                <a:cs typeface="Lucida Grande"/>
                <a:sym typeface="Lucida Grande"/>
              </a:rPr>
              <a:t>–</a:t>
            </a:r>
            <a:r>
              <a:rPr lang="en-US" sz="2000" baseline="0" dirty="0" smtClean="0">
                <a:effectLst/>
                <a:latin typeface="Lucida Grande"/>
                <a:ea typeface="Lucida Grande"/>
                <a:cs typeface="Lucida Grande"/>
                <a:sym typeface="Lucida Grande"/>
              </a:rPr>
              <a:t> the God of Abraham </a:t>
            </a:r>
            <a:endParaRPr lang="en-US" sz="2000" dirty="0" smtClean="0">
              <a:effectLst/>
              <a:latin typeface="Lucida Grande"/>
              <a:ea typeface="Lucida Grande"/>
              <a:cs typeface="Lucida Grande"/>
              <a:sym typeface="Lucida Grande"/>
            </a:endParaRPr>
          </a:p>
          <a:p>
            <a:pPr marL="0" marR="0" indent="0" defTabSz="457200" eaLnBrk="1" fontAlgn="auto" latinLnBrk="0" hangingPunct="1">
              <a:lnSpc>
                <a:spcPct val="100000"/>
              </a:lnSpc>
              <a:spcBef>
                <a:spcPts val="0"/>
              </a:spcBef>
              <a:spcAft>
                <a:spcPts val="0"/>
              </a:spcAft>
              <a:buClrTx/>
              <a:buSzTx/>
              <a:buFontTx/>
              <a:buNone/>
              <a:tabLst/>
              <a:defRPr/>
            </a:pPr>
            <a:endParaRPr lang="en-US" sz="2000" dirty="0" smtClean="0">
              <a:effectLst/>
              <a:latin typeface="Lucida Grande"/>
              <a:ea typeface="Lucida Grande"/>
              <a:cs typeface="Lucida Grande"/>
              <a:sym typeface="Lucida Grande"/>
            </a:endParaRPr>
          </a:p>
          <a:p>
            <a:endParaRPr lang="en-US" baseline="0" dirty="0" smtClean="0"/>
          </a:p>
        </p:txBody>
      </p:sp>
    </p:spTree>
    <p:extLst>
      <p:ext uri="{BB962C8B-B14F-4D97-AF65-F5344CB8AC3E}">
        <p14:creationId xmlns:p14="http://schemas.microsoft.com/office/powerpoint/2010/main" val="189700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blessing is far more rich and promising than the Esau's</a:t>
            </a:r>
            <a:r>
              <a:rPr lang="en-US" baseline="0" dirty="0" smtClean="0"/>
              <a:t> blessing that Jacob stole. However, God uses both the blessings of Isaac to advance his divine purposes.</a:t>
            </a:r>
            <a:endParaRPr lang="en-US" dirty="0"/>
          </a:p>
        </p:txBody>
      </p:sp>
    </p:spTree>
    <p:extLst>
      <p:ext uri="{BB962C8B-B14F-4D97-AF65-F5344CB8AC3E}">
        <p14:creationId xmlns:p14="http://schemas.microsoft.com/office/powerpoint/2010/main" val="572121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pPr marL="0" marR="0" indent="0" defTabSz="457200" eaLnBrk="1" fontAlgn="auto" latinLnBrk="0" hangingPunct="1">
              <a:lnSpc>
                <a:spcPct val="100000"/>
              </a:lnSpc>
              <a:spcBef>
                <a:spcPts val="0"/>
              </a:spcBef>
              <a:spcAft>
                <a:spcPts val="0"/>
              </a:spcAft>
              <a:buClrTx/>
              <a:buSzTx/>
              <a:buFontTx/>
              <a:buNone/>
              <a:tabLst/>
              <a:defRPr/>
            </a:pPr>
            <a:r>
              <a:rPr lang="en-US" sz="2000" dirty="0" smtClean="0">
                <a:effectLst/>
                <a:latin typeface="Lucida Grande"/>
                <a:ea typeface="Lucida Grande"/>
                <a:cs typeface="Lucida Grande"/>
                <a:sym typeface="Lucida Grande"/>
              </a:rPr>
              <a:t>Jacob goes against his father and brother by obeying the instruction of his mother. </a:t>
            </a:r>
          </a:p>
          <a:p>
            <a:pPr marL="0" marR="0" indent="0" defTabSz="457200" eaLnBrk="1" fontAlgn="auto" latinLnBrk="0" hangingPunct="1">
              <a:lnSpc>
                <a:spcPct val="100000"/>
              </a:lnSpc>
              <a:spcBef>
                <a:spcPts val="0"/>
              </a:spcBef>
              <a:spcAft>
                <a:spcPts val="0"/>
              </a:spcAft>
              <a:buClrTx/>
              <a:buSzTx/>
              <a:buFontTx/>
              <a:buNone/>
              <a:tabLst/>
              <a:defRPr/>
            </a:pPr>
            <a:r>
              <a:rPr lang="en-US" sz="2000" b="1" dirty="0" smtClean="0">
                <a:effectLst/>
                <a:latin typeface="Lucida Grande"/>
                <a:ea typeface="Lucida Grande"/>
                <a:cs typeface="Lucida Grande"/>
                <a:sym typeface="Lucida Grande"/>
              </a:rPr>
              <a:t>Family dysfunction becomes family deception. </a:t>
            </a:r>
          </a:p>
          <a:p>
            <a:pPr marL="0" marR="0" indent="0" defTabSz="457200" eaLnBrk="1" fontAlgn="auto" latinLnBrk="0" hangingPunct="1">
              <a:lnSpc>
                <a:spcPct val="100000"/>
              </a:lnSpc>
              <a:spcBef>
                <a:spcPts val="0"/>
              </a:spcBef>
              <a:spcAft>
                <a:spcPts val="0"/>
              </a:spcAft>
              <a:buClrTx/>
              <a:buSzTx/>
              <a:buFontTx/>
              <a:buNone/>
              <a:tabLst/>
              <a:defRPr/>
            </a:pPr>
            <a:r>
              <a:rPr lang="en-US" sz="2000" dirty="0" smtClean="0">
                <a:effectLst/>
                <a:latin typeface="Lucida Grande"/>
                <a:ea typeface="Lucida Grande"/>
                <a:cs typeface="Lucida Grande"/>
                <a:sym typeface="Lucida Grande"/>
              </a:rPr>
              <a:t>Jacob must live under the weight of his choice deceive and dishonor his father. </a:t>
            </a:r>
            <a:r>
              <a:rPr lang="en-US" sz="2000" b="1" dirty="0" smtClean="0">
                <a:effectLst/>
                <a:latin typeface="Lucida Grande"/>
                <a:ea typeface="Lucida Grande"/>
                <a:cs typeface="Lucida Grande"/>
                <a:sym typeface="Lucida Grande"/>
              </a:rPr>
              <a:t>God works despite </a:t>
            </a:r>
            <a:r>
              <a:rPr lang="en-US" sz="2000" b="1" dirty="0" smtClean="0">
                <a:effectLst/>
                <a:latin typeface="Lucida Grande"/>
                <a:ea typeface="Lucida Grande"/>
                <a:cs typeface="Lucida Grande"/>
                <a:sym typeface="Lucida Grande"/>
              </a:rPr>
              <a:t>the selfish, </a:t>
            </a:r>
            <a:r>
              <a:rPr lang="en-US" sz="2000" b="1" dirty="0" smtClean="0">
                <a:effectLst/>
                <a:latin typeface="Lucida Grande"/>
                <a:ea typeface="Lucida Grande"/>
                <a:cs typeface="Lucida Grande"/>
                <a:sym typeface="Lucida Grande"/>
              </a:rPr>
              <a:t>corrupted designs of Isaac’s family.</a:t>
            </a:r>
          </a:p>
          <a:p>
            <a:endParaRPr lang="en-US" baseline="0" dirty="0" smtClean="0"/>
          </a:p>
        </p:txBody>
      </p:sp>
    </p:spTree>
    <p:extLst>
      <p:ext uri="{BB962C8B-B14F-4D97-AF65-F5344CB8AC3E}">
        <p14:creationId xmlns:p14="http://schemas.microsoft.com/office/powerpoint/2010/main" val="654509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r>
              <a:rPr lang="en-US" baseline="0" dirty="0" smtClean="0"/>
              <a:t>Jacob is alone, cut-off from his home, and without inheritance or possessions. How far this quiet, homebody has fallen!</a:t>
            </a:r>
          </a:p>
          <a:p>
            <a:endParaRPr lang="en-US" baseline="0" dirty="0" smtClean="0"/>
          </a:p>
          <a:p>
            <a:r>
              <a:rPr lang="en-US" baseline="0" dirty="0" smtClean="0"/>
              <a:t>In the midst of Jacob’s self inflicted desperation and poverty the LORD intervenes</a:t>
            </a:r>
          </a:p>
          <a:p>
            <a:endParaRPr lang="en-US" baseline="0" dirty="0" smtClean="0"/>
          </a:p>
          <a:p>
            <a:r>
              <a:rPr lang="en-US" baseline="0" dirty="0" smtClean="0"/>
              <a:t>Jacob is astounded by the promise of the LORD. He fears the LORD. He responds with a vow of thanksgiving that is dependent upon the LORD coming through on his promise. </a:t>
            </a:r>
            <a:endParaRPr lang="en-US" baseline="0" dirty="0" smtClean="0"/>
          </a:p>
          <a:p>
            <a:endParaRPr lang="en-US" baseline="0" dirty="0" smtClean="0"/>
          </a:p>
          <a:p>
            <a:r>
              <a:rPr lang="en-US" baseline="0" dirty="0" smtClean="0"/>
              <a:t>Shift from </a:t>
            </a:r>
            <a:r>
              <a:rPr lang="en-US" baseline="0" dirty="0" err="1" smtClean="0"/>
              <a:t>Ch</a:t>
            </a:r>
            <a:r>
              <a:rPr lang="en-US" baseline="0" dirty="0" smtClean="0"/>
              <a:t> 27 </a:t>
            </a:r>
            <a:r>
              <a:rPr lang="en-US" i="1" baseline="0" dirty="0" smtClean="0"/>
              <a:t>MY God</a:t>
            </a:r>
            <a:endParaRPr lang="en-US" baseline="0" dirty="0" smtClean="0"/>
          </a:p>
          <a:p>
            <a:endParaRPr lang="en-US" baseline="0" dirty="0" smtClean="0"/>
          </a:p>
          <a:p>
            <a:r>
              <a:rPr lang="en-US" baseline="0" dirty="0" smtClean="0"/>
              <a:t>Are Jacob’s motives mixed in his vow? Perhaps but do not despise a little faith in God Almighty. It is not the measure of faith that mattes but the object of faith. </a:t>
            </a:r>
          </a:p>
          <a:p>
            <a:endParaRPr lang="en-US" baseline="0" dirty="0" smtClean="0"/>
          </a:p>
          <a:p>
            <a:pPr marL="0" marR="0" indent="0" defTabSz="457200" eaLnBrk="1" fontAlgn="auto" latinLnBrk="0" hangingPunct="1">
              <a:lnSpc>
                <a:spcPct val="100000"/>
              </a:lnSpc>
              <a:spcBef>
                <a:spcPts val="0"/>
              </a:spcBef>
              <a:spcAft>
                <a:spcPts val="0"/>
              </a:spcAft>
              <a:buClrTx/>
              <a:buSzTx/>
              <a:buFontTx/>
              <a:buNone/>
              <a:tabLst/>
              <a:defRPr/>
            </a:pPr>
            <a:r>
              <a:rPr lang="en-US" sz="2000" dirty="0" smtClean="0">
                <a:effectLst/>
                <a:latin typeface="Lucida Grande"/>
                <a:ea typeface="Lucida Grande"/>
                <a:cs typeface="Lucida Grande"/>
                <a:sym typeface="Lucida Grande"/>
              </a:rPr>
              <a:t>God Almighty intercepts Jacob’s journey to Haran in order to preserve the covenant relationship that began with Abraham. Isaac failed to pass along the covenantal faith entrusted to him but God acts to sustain the lineage of faith</a:t>
            </a:r>
          </a:p>
          <a:p>
            <a:endParaRPr lang="en-US" baseline="0" dirty="0" smtClean="0"/>
          </a:p>
        </p:txBody>
      </p:sp>
    </p:spTree>
    <p:extLst>
      <p:ext uri="{BB962C8B-B14F-4D97-AF65-F5344CB8AC3E}">
        <p14:creationId xmlns:p14="http://schemas.microsoft.com/office/powerpoint/2010/main" val="136033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12" name="Glory4.png" descr="Glory4.png"/>
          <p:cNvPicPr>
            <a:picLocks noChangeAspect="1"/>
          </p:cNvPicPr>
          <p:nvPr/>
        </p:nvPicPr>
        <p:blipFill>
          <a:blip r:embed="rId2">
            <a:extLst/>
          </a:blip>
          <a:stretch>
            <a:fillRect/>
          </a:stretch>
        </p:blipFill>
        <p:spPr>
          <a:xfrm>
            <a:off x="-38294" y="0"/>
            <a:ext cx="1573600" cy="9753601"/>
          </a:xfrm>
          <a:prstGeom prst="rect">
            <a:avLst/>
          </a:prstGeom>
          <a:ln w="12700">
            <a:miter lim="400000"/>
          </a:ln>
        </p:spPr>
      </p:pic>
      <p:sp>
        <p:nvSpPr>
          <p:cNvPr id="13" name="Title Text"/>
          <p:cNvSpPr txBox="1">
            <a:spLocks noGrp="1"/>
          </p:cNvSpPr>
          <p:nvPr>
            <p:ph type="title"/>
          </p:nvPr>
        </p:nvSpPr>
        <p:spPr>
          <a:xfrm>
            <a:off x="1535305" y="0"/>
            <a:ext cx="11469496" cy="965200"/>
          </a:xfrm>
          <a:prstGeom prst="rect">
            <a:avLst/>
          </a:prstGeom>
        </p:spPr>
        <p:txBody>
          <a:bodyPr/>
          <a:lstStyle/>
          <a:p>
            <a:r>
              <a:t>Title Text</a:t>
            </a:r>
          </a:p>
        </p:txBody>
      </p:sp>
      <p:sp>
        <p:nvSpPr>
          <p:cNvPr id="14" name="GENESIS"/>
          <p:cNvSpPr txBox="1"/>
          <p:nvPr/>
        </p:nvSpPr>
        <p:spPr>
          <a:xfrm>
            <a:off x="0" y="124048"/>
            <a:ext cx="1497013" cy="487338"/>
          </a:xfrm>
          <a:prstGeom prst="rect">
            <a:avLst/>
          </a:prstGeom>
          <a:ln w="12700">
            <a:miter lim="400000"/>
          </a:ln>
          <a:effectLst>
            <a:outerShdw blurRad="127000" dist="63500" dir="2700000" rotWithShape="0">
              <a:srgbClr val="4C1023">
                <a:alpha val="78000"/>
              </a:srgbClr>
            </a:outerShdw>
            <a:reflection stA="69548" endPos="40000" dir="5400000" sy="-100000" algn="bl" rotWithShape="0"/>
          </a:effectLst>
          <a:extLst>
            <a:ext uri="{C572A759-6A51-4108-AA02-DFA0A04FC94B}">
              <ma14:wrappingTextBoxFlag xmlns:ma14="http://schemas.microsoft.com/office/mac/drawingml/2011/main" val="1"/>
            </a:ext>
          </a:extLst>
        </p:spPr>
        <p:txBody>
          <a:bodyPr lIns="0" tIns="0" rIns="0" bIns="0"/>
          <a:lstStyle>
            <a:lvl1pPr defTabSz="457200">
              <a:defRPr sz="2700" b="1" spc="-54">
                <a:latin typeface="Goudy Old Style"/>
                <a:ea typeface="Goudy Old Style"/>
                <a:cs typeface="Goudy Old Style"/>
                <a:sym typeface="Goudy Old Style"/>
              </a:defRPr>
            </a:lvl1pPr>
          </a:lstStyle>
          <a:p>
            <a:r>
              <a:t>GENESIS</a:t>
            </a:r>
          </a:p>
        </p:txBody>
      </p:sp>
      <p:sp>
        <p:nvSpPr>
          <p:cNvPr id="15" name="The Book  of Foundations"/>
          <p:cNvSpPr txBox="1"/>
          <p:nvPr/>
        </p:nvSpPr>
        <p:spPr>
          <a:xfrm>
            <a:off x="-1" y="996787"/>
            <a:ext cx="1497014" cy="965201"/>
          </a:xfrm>
          <a:prstGeom prst="rect">
            <a:avLst/>
          </a:prstGeom>
          <a:ln w="12700">
            <a:miter lim="400000"/>
          </a:ln>
          <a:effectLst>
            <a:outerShdw blurRad="127000" dist="76200" dir="2700000" rotWithShape="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sz="1400" b="1" cap="all" spc="98">
                <a:latin typeface="Goudy Old Style"/>
                <a:ea typeface="Goudy Old Style"/>
                <a:cs typeface="Goudy Old Style"/>
                <a:sym typeface="Goudy Old Style"/>
              </a:defRPr>
            </a:pPr>
            <a:r>
              <a:t>The Book </a:t>
            </a:r>
            <a:br/>
            <a:r>
              <a:t>of Foundations</a:t>
            </a:r>
          </a:p>
        </p:txBody>
      </p:sp>
      <p:sp>
        <p:nvSpPr>
          <p:cNvPr id="16" name="GENESIS…"/>
          <p:cNvSpPr txBox="1"/>
          <p:nvPr/>
        </p:nvSpPr>
        <p:spPr>
          <a:xfrm>
            <a:off x="-1" y="8360793"/>
            <a:ext cx="1497014" cy="736601"/>
          </a:xfrm>
          <a:prstGeom prst="rect">
            <a:avLst/>
          </a:prstGeom>
          <a:ln w="12700">
            <a:miter lim="400000"/>
          </a:ln>
          <a:effectLst>
            <a:outerShdw blurRad="127000" dist="76200" dir="2700000" rotWithShape="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sz="2000" b="1" cap="all" spc="140">
                <a:solidFill>
                  <a:srgbClr val="FFFFFF"/>
                </a:solidFill>
                <a:latin typeface="Goudy Old Style"/>
                <a:ea typeface="Goudy Old Style"/>
                <a:cs typeface="Goudy Old Style"/>
                <a:sym typeface="Goudy Old Style"/>
              </a:defRPr>
            </a:pPr>
            <a:r>
              <a:rPr lang="en-US" b="1" dirty="0" smtClean="0"/>
              <a:t>Genesis 26-29</a:t>
            </a:r>
            <a:endParaRPr b="0" dirty="0"/>
          </a:p>
          <a:p>
            <a:pPr defTabSz="457200">
              <a:defRPr sz="1300" b="1" cap="all" spc="91">
                <a:solidFill>
                  <a:srgbClr val="FFFFFF"/>
                </a:solidFill>
                <a:latin typeface="Goudy Old Style"/>
                <a:ea typeface="Goudy Old Style"/>
                <a:cs typeface="Goudy Old Style"/>
                <a:sym typeface="Goudy Old Style"/>
              </a:defRPr>
            </a:pPr>
            <a:endParaRPr dirty="0"/>
          </a:p>
        </p:txBody>
      </p:sp>
      <p:sp>
        <p:nvSpPr>
          <p:cNvPr id="17" name="Body Level One…"/>
          <p:cNvSpPr txBox="1">
            <a:spLocks noGrp="1"/>
          </p:cNvSpPr>
          <p:nvPr>
            <p:ph type="body" sz="half" idx="1"/>
          </p:nvPr>
        </p:nvSpPr>
        <p:spPr>
          <a:xfrm>
            <a:off x="2075066" y="1200292"/>
            <a:ext cx="9250156" cy="4552809"/>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Top copy">
    <p:spTree>
      <p:nvGrpSpPr>
        <p:cNvPr id="1" name=""/>
        <p:cNvGrpSpPr/>
        <p:nvPr/>
      </p:nvGrpSpPr>
      <p:grpSpPr>
        <a:xfrm>
          <a:off x="0" y="0"/>
          <a:ext cx="0" cy="0"/>
          <a:chOff x="0" y="0"/>
          <a:chExt cx="0" cy="0"/>
        </a:xfrm>
      </p:grpSpPr>
      <p:sp>
        <p:nvSpPr>
          <p:cNvPr id="41" name="Title Text"/>
          <p:cNvSpPr txBox="1">
            <a:spLocks noGrp="1"/>
          </p:cNvSpPr>
          <p:nvPr>
            <p:ph type="title"/>
          </p:nvPr>
        </p:nvSpPr>
        <p:spPr>
          <a:xfrm>
            <a:off x="1497012" y="0"/>
            <a:ext cx="11507788" cy="1068438"/>
          </a:xfrm>
          <a:prstGeom prst="rect">
            <a:avLst/>
          </a:prstGeom>
        </p:spPr>
        <p:txBody>
          <a:bodyPr anchor="t"/>
          <a:lstStyle>
            <a:lvl1pPr>
              <a:defRPr sz="6600"/>
            </a:lvl1pPr>
          </a:lstStyle>
          <a:p>
            <a:r>
              <a:t>Title Text</a:t>
            </a:r>
          </a:p>
        </p:txBody>
      </p:sp>
      <p:pic>
        <p:nvPicPr>
          <p:cNvPr id="42" name="Genesis_Slide-side.jpg" descr="Genesis_Slide-side.jpg"/>
          <p:cNvPicPr>
            <a:picLocks noChangeAspect="1"/>
          </p:cNvPicPr>
          <p:nvPr/>
        </p:nvPicPr>
        <p:blipFill>
          <a:blip r:embed="rId2">
            <a:extLst/>
          </a:blip>
          <a:stretch>
            <a:fillRect/>
          </a:stretch>
        </p:blipFill>
        <p:spPr>
          <a:xfrm>
            <a:off x="0" y="0"/>
            <a:ext cx="1496907" cy="9753600"/>
          </a:xfrm>
          <a:prstGeom prst="rect">
            <a:avLst/>
          </a:prstGeom>
          <a:ln w="12700">
            <a:miter lim="400000"/>
          </a:ln>
        </p:spPr>
      </p:pic>
      <p:sp>
        <p:nvSpPr>
          <p:cNvPr id="43" name="GENESIS"/>
          <p:cNvSpPr txBox="1"/>
          <p:nvPr/>
        </p:nvSpPr>
        <p:spPr>
          <a:xfrm>
            <a:off x="0" y="124048"/>
            <a:ext cx="1497013" cy="487338"/>
          </a:xfrm>
          <a:prstGeom prst="rect">
            <a:avLst/>
          </a:prstGeom>
          <a:ln w="12700">
            <a:miter lim="400000"/>
          </a:ln>
          <a:effectLst>
            <a:outerShdw blurRad="127000" dist="63500" dir="2700000" rotWithShape="0">
              <a:srgbClr val="4C1023">
                <a:alpha val="78000"/>
              </a:srgbClr>
            </a:outerShdw>
            <a:reflection stA="69548" endPos="40000" dir="5400000" sy="-100000" algn="bl" rotWithShape="0"/>
          </a:effectLst>
          <a:extLst>
            <a:ext uri="{C572A759-6A51-4108-AA02-DFA0A04FC94B}">
              <ma14:wrappingTextBoxFlag xmlns:ma14="http://schemas.microsoft.com/office/mac/drawingml/2011/main" val="1"/>
            </a:ext>
          </a:extLst>
        </p:spPr>
        <p:txBody>
          <a:bodyPr lIns="0" tIns="0" rIns="0" bIns="0"/>
          <a:lstStyle>
            <a:lvl1pPr defTabSz="457200">
              <a:defRPr sz="2700" b="1" spc="-54">
                <a:solidFill>
                  <a:srgbClr val="725407"/>
                </a:solidFill>
                <a:latin typeface="Goudy Old Style"/>
                <a:ea typeface="Goudy Old Style"/>
                <a:cs typeface="Goudy Old Style"/>
                <a:sym typeface="Goudy Old Style"/>
              </a:defRPr>
            </a:lvl1pPr>
          </a:lstStyle>
          <a:p>
            <a:r>
              <a:t>GENESIS</a:t>
            </a:r>
          </a:p>
        </p:txBody>
      </p:sp>
      <p:sp>
        <p:nvSpPr>
          <p:cNvPr id="44" name="The Book  of Foundations"/>
          <p:cNvSpPr txBox="1"/>
          <p:nvPr/>
        </p:nvSpPr>
        <p:spPr>
          <a:xfrm>
            <a:off x="0" y="740171"/>
            <a:ext cx="1497013" cy="965201"/>
          </a:xfrm>
          <a:prstGeom prst="rect">
            <a:avLst/>
          </a:prstGeom>
          <a:ln w="12700">
            <a:miter lim="400000"/>
          </a:ln>
          <a:effectLst>
            <a:outerShdw blurRad="127000" dist="76200" dir="2700000" rotWithShape="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sz="1400" b="1" cap="all" spc="98">
                <a:solidFill>
                  <a:srgbClr val="FFFFFF"/>
                </a:solidFill>
                <a:latin typeface="Goudy Old Style"/>
                <a:ea typeface="Goudy Old Style"/>
                <a:cs typeface="Goudy Old Style"/>
                <a:sym typeface="Goudy Old Style"/>
              </a:defRPr>
            </a:pPr>
            <a:r>
              <a:t>The Book </a:t>
            </a:r>
            <a:br/>
            <a:r>
              <a:t>of Foundations</a:t>
            </a:r>
          </a:p>
        </p:txBody>
      </p:sp>
      <p:sp>
        <p:nvSpPr>
          <p:cNvPr id="45" name="Rectangle"/>
          <p:cNvSpPr/>
          <p:nvPr/>
        </p:nvSpPr>
        <p:spPr>
          <a:xfrm>
            <a:off x="0" y="8398271"/>
            <a:ext cx="1497013" cy="850901"/>
          </a:xfrm>
          <a:prstGeom prst="rect">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46" name="GENESIS…"/>
          <p:cNvSpPr txBox="1"/>
          <p:nvPr/>
        </p:nvSpPr>
        <p:spPr>
          <a:xfrm>
            <a:off x="-1" y="8512571"/>
            <a:ext cx="1497014" cy="736601"/>
          </a:xfrm>
          <a:prstGeom prst="rect">
            <a:avLst/>
          </a:prstGeom>
          <a:ln w="12700">
            <a:miter lim="400000"/>
          </a:ln>
          <a:effectLst>
            <a:outerShdw blurRad="127000" dist="76200" dir="2700000" rotWithShape="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sz="1900" b="1" cap="all" spc="133">
                <a:solidFill>
                  <a:srgbClr val="FFFFFF"/>
                </a:solidFill>
                <a:latin typeface="Goudy Old Style"/>
                <a:ea typeface="Goudy Old Style"/>
                <a:cs typeface="Goudy Old Style"/>
                <a:sym typeface="Goudy Old Style"/>
              </a:defRPr>
            </a:pPr>
            <a:r>
              <a:t>GENESIS</a:t>
            </a:r>
          </a:p>
          <a:p>
            <a:pPr defTabSz="457200">
              <a:defRPr sz="1900" b="1" cap="all" spc="133">
                <a:solidFill>
                  <a:srgbClr val="FFFFFF"/>
                </a:solidFill>
                <a:latin typeface="Goudy Old Style"/>
                <a:ea typeface="Goudy Old Style"/>
                <a:cs typeface="Goudy Old Style"/>
                <a:sym typeface="Goudy Old Style"/>
              </a:defRPr>
            </a:pPr>
            <a:r>
              <a:t>1:1–2:3</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un_rays2.jpg" descr="sun_rays2.jpg"/>
          <p:cNvPicPr>
            <a:picLocks/>
          </p:cNvPicPr>
          <p:nvPr/>
        </p:nvPicPr>
        <p:blipFill>
          <a:blip r:embed="rId5">
            <a:extLst/>
          </a:blip>
          <a:srcRect l="9900" t="2265" r="7060" b="9939"/>
          <a:stretch>
            <a:fillRect/>
          </a:stretch>
        </p:blipFill>
        <p:spPr>
          <a:xfrm>
            <a:off x="0" y="0"/>
            <a:ext cx="13004800" cy="9753600"/>
          </a:xfrm>
          <a:prstGeom prst="rect">
            <a:avLst/>
          </a:prstGeom>
          <a:ln w="12700">
            <a:miter lim="400000"/>
          </a:ln>
        </p:spPr>
      </p:pic>
      <p:sp>
        <p:nvSpPr>
          <p:cNvPr id="3"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ransition spd="med"/>
  <p:txStyles>
    <p:titleStyle>
      <a:lvl1pPr marL="0" marR="0" indent="0" algn="l" defTabSz="584200"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j-lt"/>
          <a:ea typeface="+mj-ea"/>
          <a:cs typeface="+mj-cs"/>
          <a:sym typeface="Helvetica Condensed Medium"/>
        </a:defRPr>
      </a:lvl1pPr>
      <a:lvl2pPr marL="0" marR="0" indent="228600" algn="l" defTabSz="584200"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j-lt"/>
          <a:ea typeface="+mj-ea"/>
          <a:cs typeface="+mj-cs"/>
          <a:sym typeface="Helvetica Condensed Medium"/>
        </a:defRPr>
      </a:lvl2pPr>
      <a:lvl3pPr marL="0" marR="0" indent="457200" algn="l" defTabSz="584200"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j-lt"/>
          <a:ea typeface="+mj-ea"/>
          <a:cs typeface="+mj-cs"/>
          <a:sym typeface="Helvetica Condensed Medium"/>
        </a:defRPr>
      </a:lvl3pPr>
      <a:lvl4pPr marL="0" marR="0" indent="685800" algn="l" defTabSz="584200"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j-lt"/>
          <a:ea typeface="+mj-ea"/>
          <a:cs typeface="+mj-cs"/>
          <a:sym typeface="Helvetica Condensed Medium"/>
        </a:defRPr>
      </a:lvl4pPr>
      <a:lvl5pPr marL="0" marR="0" indent="914400" algn="l" defTabSz="584200"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j-lt"/>
          <a:ea typeface="+mj-ea"/>
          <a:cs typeface="+mj-cs"/>
          <a:sym typeface="Helvetica Condensed Medium"/>
        </a:defRPr>
      </a:lvl5pPr>
      <a:lvl6pPr marL="0" marR="0" indent="1143000" algn="l" defTabSz="584200"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j-lt"/>
          <a:ea typeface="+mj-ea"/>
          <a:cs typeface="+mj-cs"/>
          <a:sym typeface="Helvetica Condensed Medium"/>
        </a:defRPr>
      </a:lvl6pPr>
      <a:lvl7pPr marL="0" marR="0" indent="1371600" algn="l" defTabSz="584200"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j-lt"/>
          <a:ea typeface="+mj-ea"/>
          <a:cs typeface="+mj-cs"/>
          <a:sym typeface="Helvetica Condensed Medium"/>
        </a:defRPr>
      </a:lvl7pPr>
      <a:lvl8pPr marL="0" marR="0" indent="1600200" algn="l" defTabSz="584200"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j-lt"/>
          <a:ea typeface="+mj-ea"/>
          <a:cs typeface="+mj-cs"/>
          <a:sym typeface="Helvetica Condensed Medium"/>
        </a:defRPr>
      </a:lvl8pPr>
      <a:lvl9pPr marL="0" marR="0" indent="1828800" algn="l" defTabSz="584200" rtl="0" latinLnBrk="0">
        <a:lnSpc>
          <a:spcPct val="100000"/>
        </a:lnSpc>
        <a:spcBef>
          <a:spcPts val="0"/>
        </a:spcBef>
        <a:spcAft>
          <a:spcPts val="0"/>
        </a:spcAft>
        <a:buClrTx/>
        <a:buSzTx/>
        <a:buFontTx/>
        <a:buNone/>
        <a:tabLst/>
        <a:defRPr sz="4500" b="0" i="0" u="none" strike="noStrike" cap="none" spc="0" baseline="0">
          <a:ln>
            <a:noFill/>
          </a:ln>
          <a:solidFill>
            <a:srgbClr val="000000"/>
          </a:solidFill>
          <a:uFillTx/>
          <a:latin typeface="+mj-lt"/>
          <a:ea typeface="+mj-ea"/>
          <a:cs typeface="+mj-cs"/>
          <a:sym typeface="Helvetica Condensed Medium"/>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GENESIS"/>
          <p:cNvSpPr txBox="1"/>
          <p:nvPr/>
        </p:nvSpPr>
        <p:spPr>
          <a:xfrm>
            <a:off x="1718549" y="402876"/>
            <a:ext cx="9567702" cy="1878723"/>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sz="14800" b="1" spc="1776">
                <a:solidFill>
                  <a:srgbClr val="0D1C2F"/>
                </a:solidFill>
                <a:latin typeface="Goudy Old Style"/>
                <a:ea typeface="Goudy Old Style"/>
                <a:cs typeface="Goudy Old Style"/>
                <a:sym typeface="Goudy Old Style"/>
              </a:defRPr>
            </a:lvl1pPr>
          </a:lstStyle>
          <a:p>
            <a:r>
              <a:t>GENESIS</a:t>
            </a:r>
          </a:p>
        </p:txBody>
      </p:sp>
      <p:sp>
        <p:nvSpPr>
          <p:cNvPr id="57" name="The Book of Foundations"/>
          <p:cNvSpPr txBox="1"/>
          <p:nvPr/>
        </p:nvSpPr>
        <p:spPr>
          <a:xfrm>
            <a:off x="1095693" y="6012303"/>
            <a:ext cx="10813414" cy="1438057"/>
          </a:xfrm>
          <a:prstGeom prst="rect">
            <a:avLst/>
          </a:prstGeom>
          <a:ln w="63500">
            <a:solidFill>
              <a:srgbClr val="A6AAA9"/>
            </a:solidFill>
            <a:miter lim="400000"/>
          </a:ln>
          <a:effectLst>
            <a:outerShdw blurRad="127000" dist="76200" dir="2700000" rotWithShape="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sz="6500" b="1" spc="455">
                <a:solidFill>
                  <a:srgbClr val="FFFFFF"/>
                </a:solidFill>
                <a:latin typeface="Goudy Old Style"/>
                <a:ea typeface="Goudy Old Style"/>
                <a:cs typeface="Goudy Old Style"/>
                <a:sym typeface="Goudy Old Style"/>
              </a:defRPr>
            </a:lvl1pPr>
          </a:lstStyle>
          <a:p>
            <a:r>
              <a:rPr lang="en-US" dirty="0" smtClean="0"/>
              <a:t>God’s Mercy to the Broken</a:t>
            </a:r>
            <a:endParaRPr dirty="0"/>
          </a:p>
        </p:txBody>
      </p:sp>
      <p:sp>
        <p:nvSpPr>
          <p:cNvPr id="58" name="Paul J. Bucknell"/>
          <p:cNvSpPr txBox="1"/>
          <p:nvPr/>
        </p:nvSpPr>
        <p:spPr>
          <a:xfrm>
            <a:off x="167420" y="8257844"/>
            <a:ext cx="3403099" cy="623418"/>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r>
              <a:rPr lang="en-US" dirty="0" smtClean="0"/>
              <a:t>Jesse McLaughlin</a:t>
            </a:r>
            <a:endParaRPr dirty="0"/>
          </a:p>
        </p:txBody>
      </p:sp>
      <p:sp>
        <p:nvSpPr>
          <p:cNvPr id="59" name="An Introduction"/>
          <p:cNvSpPr txBox="1"/>
          <p:nvPr/>
        </p:nvSpPr>
        <p:spPr>
          <a:xfrm>
            <a:off x="2151831" y="1944463"/>
            <a:ext cx="8701138" cy="1646636"/>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sz="7800" b="1" spc="155">
                <a:solidFill>
                  <a:srgbClr val="0D1C2F"/>
                </a:solidFill>
                <a:latin typeface="Goudy Old Style"/>
                <a:ea typeface="Goudy Old Style"/>
                <a:cs typeface="Goudy Old Style"/>
                <a:sym typeface="Goudy Old Style"/>
              </a:defRPr>
            </a:lvl1pPr>
          </a:lstStyle>
          <a:p>
            <a:r>
              <a:t>An Introduction</a:t>
            </a:r>
          </a:p>
        </p:txBody>
      </p:sp>
      <p:sp>
        <p:nvSpPr>
          <p:cNvPr id="60" name="Oakland International Fellowship"/>
          <p:cNvSpPr txBox="1"/>
          <p:nvPr/>
        </p:nvSpPr>
        <p:spPr>
          <a:xfrm>
            <a:off x="202183" y="8921191"/>
            <a:ext cx="6652219" cy="623418"/>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r>
              <a:rPr dirty="0"/>
              <a:t>Oakland International Fellowship</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57"/>
                                        </p:tgtEl>
                                        <p:attrNameLst>
                                          <p:attrName>style.visibility</p:attrName>
                                        </p:attrNameLst>
                                      </p:cBhvr>
                                      <p:to>
                                        <p:strVal val="visible"/>
                                      </p:to>
                                    </p:set>
                                    <p:animEffect transition="in" filter="fade">
                                      <p:cBhvr>
                                        <p:cTn id="7" dur="3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 Brief Introduction to Genesis"/>
          <p:cNvSpPr txBox="1">
            <a:spLocks noGrp="1"/>
          </p:cNvSpPr>
          <p:nvPr>
            <p:ph type="title"/>
          </p:nvPr>
        </p:nvSpPr>
        <p:spPr>
          <a:xfrm>
            <a:off x="1736027" y="-1"/>
            <a:ext cx="11268773" cy="1544815"/>
          </a:xfrm>
          <a:prstGeom prst="rect">
            <a:avLst/>
          </a:prstGeom>
        </p:spPr>
        <p:txBody>
          <a:bodyPr>
            <a:normAutofit/>
          </a:bodyPr>
          <a:lstStyle/>
          <a:p>
            <a:r>
              <a:rPr lang="en-US" sz="4800" dirty="0" smtClean="0"/>
              <a:t>3. Divine Dream </a:t>
            </a:r>
            <a:r>
              <a:rPr lang="en-US" sz="4000" dirty="0" smtClean="0"/>
              <a:t>(Gen 28)</a:t>
            </a:r>
            <a:endParaRPr sz="4000" dirty="0"/>
          </a:p>
        </p:txBody>
      </p:sp>
      <p:sp>
        <p:nvSpPr>
          <p:cNvPr id="2" name="Text Placeholder 1"/>
          <p:cNvSpPr>
            <a:spLocks noGrp="1"/>
          </p:cNvSpPr>
          <p:nvPr>
            <p:ph type="body" sz="half" idx="1"/>
          </p:nvPr>
        </p:nvSpPr>
        <p:spPr>
          <a:xfrm>
            <a:off x="1736027" y="1544814"/>
            <a:ext cx="10910387" cy="7980185"/>
          </a:xfrm>
        </p:spPr>
        <p:txBody>
          <a:bodyPr>
            <a:normAutofit/>
          </a:bodyPr>
          <a:lstStyle/>
          <a:p>
            <a:r>
              <a:rPr lang="en-US" dirty="0" smtClean="0"/>
              <a:t>Covenant __________</a:t>
            </a:r>
          </a:p>
          <a:p>
            <a:r>
              <a:rPr lang="en-US" dirty="0" smtClean="0"/>
              <a:t>Jacob’s vow </a:t>
            </a:r>
            <a:r>
              <a:rPr lang="mr-IN" dirty="0" smtClean="0"/>
              <a:t>–</a:t>
            </a:r>
            <a:r>
              <a:rPr lang="en-US" dirty="0" smtClean="0"/>
              <a:t> a response to the LORD’s mercy</a:t>
            </a:r>
          </a:p>
          <a:p>
            <a:endParaRPr lang="en-US" dirty="0"/>
          </a:p>
        </p:txBody>
      </p:sp>
      <p:sp>
        <p:nvSpPr>
          <p:cNvPr id="9" name="TextBox 8"/>
          <p:cNvSpPr txBox="1"/>
          <p:nvPr/>
        </p:nvSpPr>
        <p:spPr>
          <a:xfrm>
            <a:off x="4201298" y="1459726"/>
            <a:ext cx="239721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b="1" dirty="0" smtClean="0"/>
              <a:t>confirmed</a:t>
            </a:r>
            <a:endParaRPr kumimoji="0" lang="en-US" sz="3600" b="1" i="0" u="none" strike="noStrike" cap="none" spc="0" normalizeH="0" baseline="0" dirty="0">
              <a:ln>
                <a:noFill/>
              </a:ln>
              <a:solidFill>
                <a:srgbClr val="000000"/>
              </a:solidFill>
              <a:effectLst/>
              <a:uFillTx/>
              <a:sym typeface="Helvetica Light"/>
            </a:endParaRPr>
          </a:p>
        </p:txBody>
      </p:sp>
      <p:sp>
        <p:nvSpPr>
          <p:cNvPr id="4" name="TextBox 3"/>
          <p:cNvSpPr txBox="1"/>
          <p:nvPr/>
        </p:nvSpPr>
        <p:spPr>
          <a:xfrm>
            <a:off x="1736027" y="4188085"/>
            <a:ext cx="11277600"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smtClean="0"/>
              <a:t>“</a:t>
            </a:r>
            <a:r>
              <a:rPr lang="en-US" b="1" baseline="30000" dirty="0"/>
              <a:t> </a:t>
            </a:r>
            <a:r>
              <a:rPr lang="en-US" dirty="0"/>
              <a:t>Then Jacob made a vow, saying, “</a:t>
            </a:r>
            <a:r>
              <a:rPr lang="en-US" dirty="0">
                <a:solidFill>
                  <a:schemeClr val="accent1"/>
                </a:solidFill>
              </a:rPr>
              <a:t>If </a:t>
            </a:r>
            <a:r>
              <a:rPr lang="en-US" dirty="0"/>
              <a:t>God will be with me and will keep me in this way that I go, and will give me bread to eat and clothing to wear, </a:t>
            </a:r>
            <a:r>
              <a:rPr lang="en-US" b="1" baseline="30000" dirty="0"/>
              <a:t>21 </a:t>
            </a:r>
            <a:r>
              <a:rPr lang="en-US" dirty="0"/>
              <a:t>so that I come again to my father's house in peace, </a:t>
            </a:r>
            <a:r>
              <a:rPr lang="en-US" dirty="0">
                <a:solidFill>
                  <a:schemeClr val="accent1"/>
                </a:solidFill>
              </a:rPr>
              <a:t>then</a:t>
            </a:r>
            <a:r>
              <a:rPr lang="en-US" dirty="0"/>
              <a:t> the </a:t>
            </a:r>
            <a:r>
              <a:rPr lang="en-US" i="1" dirty="0" smtClean="0">
                <a:solidFill>
                  <a:srgbClr val="FF0000"/>
                </a:solidFill>
              </a:rPr>
              <a:t>LORD shall </a:t>
            </a:r>
            <a:r>
              <a:rPr lang="en-US" i="1" dirty="0">
                <a:solidFill>
                  <a:srgbClr val="FF0000"/>
                </a:solidFill>
              </a:rPr>
              <a:t>be my God</a:t>
            </a:r>
            <a:r>
              <a:rPr lang="en-US" dirty="0"/>
              <a:t>, </a:t>
            </a:r>
            <a:r>
              <a:rPr lang="en-US" b="1" baseline="30000" dirty="0"/>
              <a:t>22 </a:t>
            </a:r>
            <a:r>
              <a:rPr lang="en-US" dirty="0"/>
              <a:t>and this stone, which I have set up for a pillar, shall be God's house. And of all that you give me </a:t>
            </a:r>
            <a:r>
              <a:rPr lang="en-US" i="1" dirty="0">
                <a:solidFill>
                  <a:srgbClr val="FF0000"/>
                </a:solidFill>
              </a:rPr>
              <a:t>I will give a full tenth to you</a:t>
            </a:r>
            <a:r>
              <a:rPr lang="en-US" dirty="0"/>
              <a:t>.”</a:t>
            </a:r>
            <a:endParaRPr lang="en-US" dirty="0" smtClean="0"/>
          </a:p>
          <a:p>
            <a:r>
              <a:rPr lang="en-US" dirty="0" smtClean="0"/>
              <a:t>Gen 28:20-22 (ESV)</a:t>
            </a:r>
            <a:endParaRPr lang="en-US" b="1" dirty="0"/>
          </a:p>
          <a:p>
            <a:pPr marL="0" marR="0" indent="0"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738482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 Brief Introduction to Genesis"/>
          <p:cNvSpPr txBox="1">
            <a:spLocks noGrp="1"/>
          </p:cNvSpPr>
          <p:nvPr>
            <p:ph type="title"/>
          </p:nvPr>
        </p:nvSpPr>
        <p:spPr>
          <a:xfrm>
            <a:off x="1736027" y="-1"/>
            <a:ext cx="11268773" cy="1544815"/>
          </a:xfrm>
          <a:prstGeom prst="rect">
            <a:avLst/>
          </a:prstGeom>
        </p:spPr>
        <p:txBody>
          <a:bodyPr>
            <a:normAutofit/>
          </a:bodyPr>
          <a:lstStyle/>
          <a:p>
            <a:r>
              <a:rPr lang="en-US" sz="4800" dirty="0" smtClean="0"/>
              <a:t>3. Divine Dream </a:t>
            </a:r>
            <a:r>
              <a:rPr lang="en-US" sz="4000" dirty="0" smtClean="0"/>
              <a:t>(28)</a:t>
            </a:r>
            <a:endParaRPr sz="4000" dirty="0"/>
          </a:p>
        </p:txBody>
      </p:sp>
      <p:sp>
        <p:nvSpPr>
          <p:cNvPr id="10" name="TextBox 9"/>
          <p:cNvSpPr txBox="1"/>
          <p:nvPr/>
        </p:nvSpPr>
        <p:spPr>
          <a:xfrm>
            <a:off x="2001794" y="3817187"/>
            <a:ext cx="10388551"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457200" hangingPunct="1">
              <a:defRPr/>
            </a:pPr>
            <a:r>
              <a:rPr lang="en-US" dirty="0">
                <a:sym typeface="Lucida Grande"/>
              </a:rPr>
              <a:t>God Almighty intercepts Jacob’s journey to Haran in order to preserve the covenant relationship that began with Abraham.</a:t>
            </a:r>
            <a:endParaRPr lang="en-US" dirty="0"/>
          </a:p>
          <a:p>
            <a:pPr>
              <a:defRPr/>
            </a:pPr>
            <a:endParaRPr lang="en-US" dirty="0">
              <a:sym typeface="Lucida Grande"/>
            </a:endParaRPr>
          </a:p>
        </p:txBody>
      </p:sp>
    </p:spTree>
    <p:extLst>
      <p:ext uri="{BB962C8B-B14F-4D97-AF65-F5344CB8AC3E}">
        <p14:creationId xmlns:p14="http://schemas.microsoft.com/office/powerpoint/2010/main" val="503859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 Brief Introduction to Genesis"/>
          <p:cNvSpPr txBox="1">
            <a:spLocks noGrp="1"/>
          </p:cNvSpPr>
          <p:nvPr>
            <p:ph type="title"/>
          </p:nvPr>
        </p:nvSpPr>
        <p:spPr>
          <a:xfrm>
            <a:off x="1736027" y="-1"/>
            <a:ext cx="11268773" cy="1544815"/>
          </a:xfrm>
          <a:prstGeom prst="rect">
            <a:avLst/>
          </a:prstGeom>
        </p:spPr>
        <p:txBody>
          <a:bodyPr>
            <a:normAutofit/>
          </a:bodyPr>
          <a:lstStyle/>
          <a:p>
            <a:r>
              <a:rPr lang="en-US" sz="4800" dirty="0" smtClean="0"/>
              <a:t>4. Divided Family </a:t>
            </a:r>
            <a:r>
              <a:rPr lang="en-US" sz="4000" dirty="0" smtClean="0"/>
              <a:t>(Gen 29)</a:t>
            </a:r>
            <a:endParaRPr sz="4000" dirty="0"/>
          </a:p>
        </p:txBody>
      </p:sp>
      <p:sp>
        <p:nvSpPr>
          <p:cNvPr id="2" name="Text Placeholder 1"/>
          <p:cNvSpPr>
            <a:spLocks noGrp="1"/>
          </p:cNvSpPr>
          <p:nvPr>
            <p:ph type="body" sz="half" idx="1"/>
          </p:nvPr>
        </p:nvSpPr>
        <p:spPr>
          <a:xfrm>
            <a:off x="1736027" y="1544814"/>
            <a:ext cx="10910387" cy="7980185"/>
          </a:xfrm>
        </p:spPr>
        <p:txBody>
          <a:bodyPr>
            <a:normAutofit/>
          </a:bodyPr>
          <a:lstStyle/>
          <a:p>
            <a:r>
              <a:rPr lang="en-US" dirty="0" smtClean="0"/>
              <a:t>Jacob is consumed with marrying Rachel. __________ is elevating a good thing to the primary, supreme place of authority.</a:t>
            </a:r>
          </a:p>
          <a:p>
            <a:r>
              <a:rPr lang="en-US" dirty="0" smtClean="0"/>
              <a:t>Competition between Rachel &amp; Leah</a:t>
            </a:r>
          </a:p>
          <a:p>
            <a:r>
              <a:rPr lang="en-US" dirty="0" smtClean="0"/>
              <a:t>The children of Jacob inherit dysfunction but also carry on God’s covenant with Abraham</a:t>
            </a:r>
          </a:p>
          <a:p>
            <a:r>
              <a:rPr lang="en-US" dirty="0" smtClean="0"/>
              <a:t>The _____________________ was traced back to Leah</a:t>
            </a:r>
          </a:p>
        </p:txBody>
      </p:sp>
      <p:sp>
        <p:nvSpPr>
          <p:cNvPr id="9" name="TextBox 8"/>
          <p:cNvSpPr txBox="1"/>
          <p:nvPr/>
        </p:nvSpPr>
        <p:spPr>
          <a:xfrm>
            <a:off x="2134709" y="2016728"/>
            <a:ext cx="228117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b="1" dirty="0" smtClean="0"/>
              <a:t>Idolatry</a:t>
            </a:r>
            <a:endParaRPr kumimoji="0" lang="en-US" sz="3600" b="1" i="0" u="none" strike="noStrike" cap="none" spc="0" normalizeH="0" baseline="0" dirty="0">
              <a:ln>
                <a:noFill/>
              </a:ln>
              <a:solidFill>
                <a:srgbClr val="000000"/>
              </a:solidFill>
              <a:effectLst/>
              <a:uFillTx/>
              <a:sym typeface="Helvetica Light"/>
            </a:endParaRPr>
          </a:p>
        </p:txBody>
      </p:sp>
      <p:sp>
        <p:nvSpPr>
          <p:cNvPr id="6" name="TextBox 5"/>
          <p:cNvSpPr txBox="1"/>
          <p:nvPr/>
        </p:nvSpPr>
        <p:spPr>
          <a:xfrm>
            <a:off x="3023090" y="6295078"/>
            <a:ext cx="451513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b="1" dirty="0"/>
              <a:t>l</a:t>
            </a:r>
            <a:r>
              <a:rPr lang="en-US" b="1" dirty="0" smtClean="0"/>
              <a:t>ineage of Jesus</a:t>
            </a:r>
            <a:endParaRPr kumimoji="0" lang="en-US" sz="3600" b="1"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685577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 Brief Introduction to Genesis"/>
          <p:cNvSpPr txBox="1">
            <a:spLocks noGrp="1"/>
          </p:cNvSpPr>
          <p:nvPr>
            <p:ph type="title"/>
          </p:nvPr>
        </p:nvSpPr>
        <p:spPr>
          <a:xfrm>
            <a:off x="1736027" y="-1"/>
            <a:ext cx="11268773" cy="1544815"/>
          </a:xfrm>
          <a:prstGeom prst="rect">
            <a:avLst/>
          </a:prstGeom>
        </p:spPr>
        <p:txBody>
          <a:bodyPr>
            <a:normAutofit/>
          </a:bodyPr>
          <a:lstStyle/>
          <a:p>
            <a:r>
              <a:rPr lang="en-US" sz="4800" dirty="0" smtClean="0"/>
              <a:t>4. Divided Family </a:t>
            </a:r>
            <a:r>
              <a:rPr lang="en-US" sz="4000" dirty="0" smtClean="0"/>
              <a:t>(29)</a:t>
            </a:r>
            <a:endParaRPr sz="4000" dirty="0"/>
          </a:p>
        </p:txBody>
      </p:sp>
      <p:sp>
        <p:nvSpPr>
          <p:cNvPr id="10" name="TextBox 9"/>
          <p:cNvSpPr txBox="1"/>
          <p:nvPr/>
        </p:nvSpPr>
        <p:spPr>
          <a:xfrm>
            <a:off x="2001794" y="2709191"/>
            <a:ext cx="10388551"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457200" hangingPunct="1">
              <a:defRPr/>
            </a:pPr>
            <a:r>
              <a:rPr lang="en-US" dirty="0" smtClean="0">
                <a:sym typeface="Lucida Grande"/>
              </a:rPr>
              <a:t>Patterns of sin continue to plague Jacob’s family but the mercy of God is just as evident in carrying this imperfect family toward the realization of Abraham’s promise fulfilled in </a:t>
            </a:r>
          </a:p>
          <a:p>
            <a:pPr defTabSz="457200" hangingPunct="1">
              <a:defRPr/>
            </a:pPr>
            <a:endParaRPr lang="en-US" dirty="0">
              <a:sym typeface="Lucida Grande"/>
            </a:endParaRPr>
          </a:p>
          <a:p>
            <a:pPr defTabSz="457200" hangingPunct="1">
              <a:defRPr/>
            </a:pPr>
            <a:r>
              <a:rPr lang="en-US" dirty="0" smtClean="0">
                <a:sym typeface="Lucida Grande"/>
              </a:rPr>
              <a:t>“</a:t>
            </a:r>
            <a:r>
              <a:rPr lang="en-US" b="1" dirty="0" smtClean="0">
                <a:sym typeface="Lucida Grande"/>
              </a:rPr>
              <a:t>Jesus Christ, </a:t>
            </a:r>
            <a:r>
              <a:rPr lang="en-US" dirty="0" smtClean="0">
                <a:sym typeface="Lucida Grande"/>
              </a:rPr>
              <a:t>the son of David, the son of Abraham” (Luke 1:1 ESV)</a:t>
            </a:r>
            <a:endParaRPr lang="en-US" dirty="0"/>
          </a:p>
          <a:p>
            <a:pPr>
              <a:defRPr/>
            </a:pPr>
            <a:endParaRPr lang="en-US" dirty="0">
              <a:sym typeface="Lucida Grande"/>
            </a:endParaRPr>
          </a:p>
        </p:txBody>
      </p:sp>
    </p:spTree>
    <p:extLst>
      <p:ext uri="{BB962C8B-B14F-4D97-AF65-F5344CB8AC3E}">
        <p14:creationId xmlns:p14="http://schemas.microsoft.com/office/powerpoint/2010/main" val="551090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ssolv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 Brief Introduction to Genesis"/>
          <p:cNvSpPr txBox="1">
            <a:spLocks noGrp="1"/>
          </p:cNvSpPr>
          <p:nvPr>
            <p:ph type="title"/>
          </p:nvPr>
        </p:nvSpPr>
        <p:spPr>
          <a:xfrm>
            <a:off x="1736027" y="-1"/>
            <a:ext cx="11268773" cy="1544815"/>
          </a:xfrm>
          <a:prstGeom prst="rect">
            <a:avLst/>
          </a:prstGeom>
        </p:spPr>
        <p:txBody>
          <a:bodyPr>
            <a:normAutofit/>
          </a:bodyPr>
          <a:lstStyle/>
          <a:p>
            <a:r>
              <a:rPr lang="en-US" sz="4800" dirty="0" smtClean="0"/>
              <a:t>Summary</a:t>
            </a:r>
            <a:endParaRPr sz="4000" dirty="0"/>
          </a:p>
        </p:txBody>
      </p:sp>
      <p:sp>
        <p:nvSpPr>
          <p:cNvPr id="10" name="TextBox 9"/>
          <p:cNvSpPr txBox="1"/>
          <p:nvPr/>
        </p:nvSpPr>
        <p:spPr>
          <a:xfrm>
            <a:off x="2001794" y="2709191"/>
            <a:ext cx="10388551"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457200" hangingPunct="1">
              <a:defRPr/>
            </a:pPr>
            <a:r>
              <a:rPr lang="en-US" dirty="0" smtClean="0">
                <a:sym typeface="Lucida Grande"/>
              </a:rPr>
              <a:t>Patterns of sin continue to plague Jacob’s family but the mercy of God is just as evident in carrying this imperfect family toward the realization of Abraham’s promise fulfilled in </a:t>
            </a:r>
          </a:p>
          <a:p>
            <a:pPr defTabSz="457200" hangingPunct="1">
              <a:defRPr/>
            </a:pPr>
            <a:endParaRPr lang="en-US" dirty="0">
              <a:sym typeface="Lucida Grande"/>
            </a:endParaRPr>
          </a:p>
          <a:p>
            <a:pPr defTabSz="457200" hangingPunct="1">
              <a:defRPr/>
            </a:pPr>
            <a:r>
              <a:rPr lang="en-US" dirty="0" smtClean="0">
                <a:sym typeface="Lucida Grande"/>
              </a:rPr>
              <a:t>“</a:t>
            </a:r>
            <a:r>
              <a:rPr lang="en-US" b="1" dirty="0" smtClean="0">
                <a:sym typeface="Lucida Grande"/>
              </a:rPr>
              <a:t>Jesus Christ, </a:t>
            </a:r>
            <a:r>
              <a:rPr lang="en-US" dirty="0" smtClean="0">
                <a:sym typeface="Lucida Grande"/>
              </a:rPr>
              <a:t>the son of David, the son of Abraham” (Luke 1:1 ESV)</a:t>
            </a:r>
            <a:endParaRPr lang="en-US" dirty="0"/>
          </a:p>
          <a:p>
            <a:pPr>
              <a:defRPr/>
            </a:pPr>
            <a:endParaRPr lang="en-US" dirty="0">
              <a:sym typeface="Lucida Grande"/>
            </a:endParaRPr>
          </a:p>
        </p:txBody>
      </p:sp>
    </p:spTree>
    <p:extLst>
      <p:ext uri="{BB962C8B-B14F-4D97-AF65-F5344CB8AC3E}">
        <p14:creationId xmlns:p14="http://schemas.microsoft.com/office/powerpoint/2010/main" val="1393462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ssolv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 Brief Introduction to Genesis"/>
          <p:cNvSpPr txBox="1">
            <a:spLocks noGrp="1"/>
          </p:cNvSpPr>
          <p:nvPr>
            <p:ph type="title"/>
          </p:nvPr>
        </p:nvSpPr>
        <p:spPr>
          <a:xfrm>
            <a:off x="1736027" y="-1"/>
            <a:ext cx="11268773" cy="1544815"/>
          </a:xfrm>
          <a:prstGeom prst="rect">
            <a:avLst/>
          </a:prstGeom>
        </p:spPr>
        <p:txBody>
          <a:bodyPr>
            <a:normAutofit/>
          </a:bodyPr>
          <a:lstStyle/>
          <a:p>
            <a:r>
              <a:rPr lang="en-US" sz="4800" dirty="0" smtClean="0"/>
              <a:t>Summary</a:t>
            </a:r>
            <a:endParaRPr sz="4000" dirty="0"/>
          </a:p>
        </p:txBody>
      </p:sp>
      <p:sp>
        <p:nvSpPr>
          <p:cNvPr id="10" name="TextBox 9"/>
          <p:cNvSpPr txBox="1"/>
          <p:nvPr/>
        </p:nvSpPr>
        <p:spPr>
          <a:xfrm>
            <a:off x="2001794" y="2432192"/>
            <a:ext cx="10388551"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457200" hangingPunct="1">
              <a:defRPr/>
            </a:pPr>
            <a:endParaRPr lang="en-US" dirty="0">
              <a:sym typeface="Lucida Grande"/>
            </a:endParaRPr>
          </a:p>
          <a:p>
            <a:pPr defTabSz="457200" hangingPunct="1">
              <a:defRPr/>
            </a:pPr>
            <a:r>
              <a:rPr lang="en-US" dirty="0"/>
              <a:t>God has chosen to show mercy to the weak, broken and despised. </a:t>
            </a:r>
            <a:endParaRPr lang="en-US" dirty="0"/>
          </a:p>
          <a:p>
            <a:pPr defTabSz="457200" hangingPunct="1">
              <a:defRPr/>
            </a:pPr>
            <a:endParaRPr lang="en-US" dirty="0" smtClean="0"/>
          </a:p>
          <a:p>
            <a:pPr defTabSz="457200" hangingPunct="1">
              <a:defRPr/>
            </a:pPr>
            <a:r>
              <a:rPr lang="en-US" dirty="0" smtClean="0"/>
              <a:t>The </a:t>
            </a:r>
            <a:r>
              <a:rPr lang="en-US" dirty="0"/>
              <a:t>mercy of God is personally extended to Jacob through his self-disclosure at Bethel. The LORD sets his affections on the undeserving to accomplish his sovereign plan for redemption through Abraham’s offspring</a:t>
            </a:r>
            <a:r>
              <a:rPr lang="en-US" dirty="0"/>
              <a:t> </a:t>
            </a:r>
            <a:endParaRPr lang="en-US" dirty="0">
              <a:sym typeface="Lucida Grande"/>
            </a:endParaRPr>
          </a:p>
        </p:txBody>
      </p:sp>
    </p:spTree>
    <p:extLst>
      <p:ext uri="{BB962C8B-B14F-4D97-AF65-F5344CB8AC3E}">
        <p14:creationId xmlns:p14="http://schemas.microsoft.com/office/powerpoint/2010/main" val="1677145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 Brief Introduction to Genesis"/>
          <p:cNvSpPr txBox="1">
            <a:spLocks noGrp="1"/>
          </p:cNvSpPr>
          <p:nvPr>
            <p:ph type="title"/>
          </p:nvPr>
        </p:nvSpPr>
        <p:spPr>
          <a:xfrm>
            <a:off x="1736027" y="0"/>
            <a:ext cx="11268773" cy="965200"/>
          </a:xfrm>
          <a:prstGeom prst="rect">
            <a:avLst/>
          </a:prstGeom>
        </p:spPr>
        <p:txBody>
          <a:bodyPr/>
          <a:lstStyle/>
          <a:p>
            <a:r>
              <a:rPr lang="en-US" dirty="0" smtClean="0"/>
              <a:t>Discussion Questions</a:t>
            </a:r>
            <a:endParaRPr dirty="0"/>
          </a:p>
        </p:txBody>
      </p:sp>
      <p:sp>
        <p:nvSpPr>
          <p:cNvPr id="2" name="Text Placeholder 1"/>
          <p:cNvSpPr>
            <a:spLocks noGrp="1"/>
          </p:cNvSpPr>
          <p:nvPr>
            <p:ph type="body" sz="half" idx="1"/>
          </p:nvPr>
        </p:nvSpPr>
        <p:spPr>
          <a:xfrm>
            <a:off x="2209164" y="2202541"/>
            <a:ext cx="10322497" cy="7551059"/>
          </a:xfrm>
        </p:spPr>
        <p:txBody>
          <a:bodyPr>
            <a:normAutofit/>
          </a:bodyPr>
          <a:lstStyle/>
          <a:p>
            <a:pPr marL="742950" indent="-742950">
              <a:buFont typeface="+mj-lt"/>
              <a:buAutoNum type="arabicPeriod"/>
            </a:pPr>
            <a:r>
              <a:rPr lang="en-US" dirty="0" smtClean="0"/>
              <a:t>What are some habits or patterns (good or bad) that have been passed down through your family?</a:t>
            </a:r>
          </a:p>
          <a:p>
            <a:pPr marL="742950" indent="-742950">
              <a:buFont typeface="+mj-lt"/>
              <a:buAutoNum type="arabicPeriod"/>
            </a:pPr>
            <a:r>
              <a:rPr lang="en-US" dirty="0" smtClean="0"/>
              <a:t>How did idolatry sneak into Jacob’s life? How can idolatry sneak into our lives?</a:t>
            </a:r>
          </a:p>
          <a:p>
            <a:pPr marL="742950" indent="-742950">
              <a:buFont typeface="+mj-lt"/>
              <a:buAutoNum type="arabicPeriod"/>
            </a:pPr>
            <a:r>
              <a:rPr lang="en-US" dirty="0" smtClean="0"/>
              <a:t>How have you experienced God’s mercy in your family relationships or your personal story of salvation?</a:t>
            </a:r>
          </a:p>
        </p:txBody>
      </p:sp>
    </p:spTree>
    <p:extLst>
      <p:ext uri="{BB962C8B-B14F-4D97-AF65-F5344CB8AC3E}">
        <p14:creationId xmlns:p14="http://schemas.microsoft.com/office/powerpoint/2010/main" val="586060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ENESIS"/>
          <p:cNvSpPr txBox="1"/>
          <p:nvPr/>
        </p:nvSpPr>
        <p:spPr>
          <a:xfrm>
            <a:off x="1718549" y="402876"/>
            <a:ext cx="9567702" cy="1878723"/>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sz="14800" b="1" spc="1776">
                <a:solidFill>
                  <a:srgbClr val="0D1C2F"/>
                </a:solidFill>
                <a:latin typeface="Goudy Old Style"/>
                <a:ea typeface="Goudy Old Style"/>
                <a:cs typeface="Goudy Old Style"/>
                <a:sym typeface="Goudy Old Style"/>
              </a:defRPr>
            </a:lvl1pPr>
          </a:lstStyle>
          <a:p>
            <a:r>
              <a:t>GENESIS</a:t>
            </a:r>
          </a:p>
        </p:txBody>
      </p:sp>
      <p:sp>
        <p:nvSpPr>
          <p:cNvPr id="139" name="The Book of Foundations"/>
          <p:cNvSpPr txBox="1"/>
          <p:nvPr/>
        </p:nvSpPr>
        <p:spPr>
          <a:xfrm>
            <a:off x="1280601" y="5673032"/>
            <a:ext cx="10813414" cy="1438057"/>
          </a:xfrm>
          <a:prstGeom prst="rect">
            <a:avLst/>
          </a:prstGeom>
          <a:ln w="63500">
            <a:solidFill>
              <a:srgbClr val="A6AAA9"/>
            </a:solidFill>
            <a:miter lim="400000"/>
          </a:ln>
          <a:effectLst>
            <a:outerShdw blurRad="127000" dist="76200" dir="2700000" rotWithShape="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sz="6500" b="1" spc="455">
                <a:solidFill>
                  <a:srgbClr val="FFFFFF"/>
                </a:solidFill>
                <a:latin typeface="Goudy Old Style"/>
                <a:ea typeface="Goudy Old Style"/>
                <a:cs typeface="Goudy Old Style"/>
                <a:sym typeface="Goudy Old Style"/>
              </a:defRPr>
            </a:lvl1pPr>
          </a:lstStyle>
          <a:p>
            <a:r>
              <a:t>The Book of Foundations</a:t>
            </a:r>
          </a:p>
        </p:txBody>
      </p:sp>
      <p:sp>
        <p:nvSpPr>
          <p:cNvPr id="140" name="Paul J. Bucknell"/>
          <p:cNvSpPr txBox="1"/>
          <p:nvPr/>
        </p:nvSpPr>
        <p:spPr>
          <a:xfrm>
            <a:off x="9207552" y="8921191"/>
            <a:ext cx="3403099" cy="623418"/>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endParaRPr dirty="0"/>
          </a:p>
        </p:txBody>
      </p:sp>
      <p:sp>
        <p:nvSpPr>
          <p:cNvPr id="141" name="An Introduction"/>
          <p:cNvSpPr txBox="1"/>
          <p:nvPr/>
        </p:nvSpPr>
        <p:spPr>
          <a:xfrm>
            <a:off x="2151831" y="1944463"/>
            <a:ext cx="8701138" cy="1646636"/>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sz="7800" b="1" spc="155">
                <a:solidFill>
                  <a:srgbClr val="0D1C2F"/>
                </a:solidFill>
                <a:latin typeface="Goudy Old Style"/>
                <a:ea typeface="Goudy Old Style"/>
                <a:cs typeface="Goudy Old Style"/>
                <a:sym typeface="Goudy Old Style"/>
              </a:defRPr>
            </a:lvl1pPr>
          </a:lstStyle>
          <a:p>
            <a:r>
              <a:t>An Introduction</a:t>
            </a:r>
          </a:p>
        </p:txBody>
      </p:sp>
      <p:sp>
        <p:nvSpPr>
          <p:cNvPr id="142" name="Oakland International Fellowship"/>
          <p:cNvSpPr txBox="1"/>
          <p:nvPr/>
        </p:nvSpPr>
        <p:spPr>
          <a:xfrm>
            <a:off x="3361198" y="8557391"/>
            <a:ext cx="6652219" cy="623418"/>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r>
              <a:t>Oakland International Fellowship</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39"/>
                                        </p:tgtEl>
                                        <p:attrNameLst>
                                          <p:attrName>style.visibility</p:attrName>
                                        </p:attrNameLst>
                                      </p:cBhvr>
                                      <p:to>
                                        <p:strVal val="visible"/>
                                      </p:to>
                                    </p:set>
                                    <p:animEffect transition="in" filter="fade">
                                      <p:cBhvr>
                                        <p:cTn id="7" dur="325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 Brief Introduction to Genesis"/>
          <p:cNvSpPr txBox="1">
            <a:spLocks noGrp="1"/>
          </p:cNvSpPr>
          <p:nvPr>
            <p:ph type="title"/>
          </p:nvPr>
        </p:nvSpPr>
        <p:spPr>
          <a:xfrm>
            <a:off x="1736027" y="-1"/>
            <a:ext cx="11268773" cy="1544815"/>
          </a:xfrm>
          <a:prstGeom prst="rect">
            <a:avLst/>
          </a:prstGeom>
        </p:spPr>
        <p:txBody>
          <a:bodyPr>
            <a:normAutofit/>
          </a:bodyPr>
          <a:lstStyle/>
          <a:p>
            <a:r>
              <a:rPr lang="en-US" sz="4800" dirty="0" smtClean="0"/>
              <a:t>Context: Gen 25:21-23</a:t>
            </a:r>
            <a:endParaRPr sz="4000" dirty="0"/>
          </a:p>
        </p:txBody>
      </p:sp>
      <p:sp>
        <p:nvSpPr>
          <p:cNvPr id="4" name="TextBox 3"/>
          <p:cNvSpPr txBox="1"/>
          <p:nvPr/>
        </p:nvSpPr>
        <p:spPr>
          <a:xfrm>
            <a:off x="2309315" y="2098812"/>
            <a:ext cx="10122195"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b="1" baseline="30000" dirty="0"/>
              <a:t>21 </a:t>
            </a:r>
            <a:r>
              <a:rPr lang="en-US" dirty="0"/>
              <a:t>And Isaac prayed to the Lord for his wife, because she was barren. And the Lord granted his prayer, and Rebekah his wife conceived. </a:t>
            </a:r>
            <a:r>
              <a:rPr lang="en-US" b="1" baseline="30000" dirty="0"/>
              <a:t>22 </a:t>
            </a:r>
            <a:r>
              <a:rPr lang="en-US" dirty="0"/>
              <a:t>The children struggled together within her, and she said, “If it is thus, why is this happening to me?” So she went to inquire of the Lord. </a:t>
            </a:r>
            <a:r>
              <a:rPr lang="en-US" b="1" baseline="30000" dirty="0"/>
              <a:t>23 </a:t>
            </a:r>
            <a:r>
              <a:rPr lang="en-US" dirty="0"/>
              <a:t>And the Lord said to her,</a:t>
            </a:r>
          </a:p>
          <a:p>
            <a:pPr algn="l"/>
            <a:r>
              <a:rPr lang="en-US" dirty="0" smtClean="0"/>
              <a:t>	“</a:t>
            </a:r>
            <a:r>
              <a:rPr lang="en-US" dirty="0"/>
              <a:t>Two nations are in your womb,</a:t>
            </a:r>
            <a:br>
              <a:rPr lang="en-US" dirty="0"/>
            </a:br>
            <a:r>
              <a:rPr lang="en-US" dirty="0"/>
              <a:t>   </a:t>
            </a:r>
            <a:r>
              <a:rPr lang="en-US" dirty="0" smtClean="0"/>
              <a:t>	</a:t>
            </a:r>
            <a:r>
              <a:rPr lang="en-US" dirty="0"/>
              <a:t> and two peoples from within you shall be </a:t>
            </a:r>
            <a:r>
              <a:rPr lang="en-US" dirty="0" smtClean="0"/>
              <a:t>	divided; the </a:t>
            </a:r>
            <a:r>
              <a:rPr lang="en-US" dirty="0"/>
              <a:t>one shall be stronger than the </a:t>
            </a:r>
            <a:r>
              <a:rPr lang="en-US" dirty="0" smtClean="0"/>
              <a:t>	other,</a:t>
            </a:r>
            <a:r>
              <a:rPr lang="en-US" dirty="0"/>
              <a:t> </a:t>
            </a:r>
            <a:r>
              <a:rPr lang="en-US" dirty="0" smtClean="0"/>
              <a:t>the </a:t>
            </a:r>
            <a:r>
              <a:rPr lang="en-US" dirty="0"/>
              <a:t>older shall serve the younger</a:t>
            </a:r>
            <a:r>
              <a:rPr lang="en-US" dirty="0" smtClean="0"/>
              <a:t>.”</a:t>
            </a:r>
          </a:p>
        </p:txBody>
      </p:sp>
    </p:spTree>
    <p:extLst>
      <p:ext uri="{BB962C8B-B14F-4D97-AF65-F5344CB8AC3E}">
        <p14:creationId xmlns:p14="http://schemas.microsoft.com/office/powerpoint/2010/main" val="723009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 Brief Introduction to Genesis"/>
          <p:cNvSpPr txBox="1">
            <a:spLocks noGrp="1"/>
          </p:cNvSpPr>
          <p:nvPr>
            <p:ph type="title"/>
          </p:nvPr>
        </p:nvSpPr>
        <p:spPr>
          <a:xfrm>
            <a:off x="1736027" y="-1"/>
            <a:ext cx="11268773" cy="1544815"/>
          </a:xfrm>
          <a:prstGeom prst="rect">
            <a:avLst/>
          </a:prstGeom>
        </p:spPr>
        <p:txBody>
          <a:bodyPr>
            <a:normAutofit/>
          </a:bodyPr>
          <a:lstStyle/>
          <a:p>
            <a:r>
              <a:rPr lang="en-US" sz="4800" dirty="0" smtClean="0"/>
              <a:t>1. Dysfunctional Beginnings </a:t>
            </a:r>
            <a:r>
              <a:rPr lang="en-US" sz="4000" dirty="0" smtClean="0"/>
              <a:t>(Gen 25-26)</a:t>
            </a:r>
            <a:endParaRPr sz="4000" dirty="0"/>
          </a:p>
        </p:txBody>
      </p:sp>
      <p:sp>
        <p:nvSpPr>
          <p:cNvPr id="2" name="Text Placeholder 1"/>
          <p:cNvSpPr>
            <a:spLocks noGrp="1"/>
          </p:cNvSpPr>
          <p:nvPr>
            <p:ph type="body" sz="half" idx="1"/>
          </p:nvPr>
        </p:nvSpPr>
        <p:spPr>
          <a:xfrm>
            <a:off x="2075065" y="1544815"/>
            <a:ext cx="10322497" cy="3244117"/>
          </a:xfrm>
        </p:spPr>
        <p:txBody>
          <a:bodyPr>
            <a:normAutofit lnSpcReduction="10000"/>
          </a:bodyPr>
          <a:lstStyle/>
          <a:p>
            <a:r>
              <a:rPr lang="en-US" dirty="0" smtClean="0"/>
              <a:t>______________ divided; Isaac loved Esau, Rebekah loved Jacob </a:t>
            </a:r>
          </a:p>
          <a:p>
            <a:r>
              <a:rPr lang="en-US" dirty="0" smtClean="0"/>
              <a:t>Birthright exchanged bread and stew</a:t>
            </a:r>
          </a:p>
          <a:p>
            <a:r>
              <a:rPr lang="en-US" dirty="0" smtClean="0"/>
              <a:t>Esau marries Canaanite women</a:t>
            </a:r>
          </a:p>
        </p:txBody>
      </p:sp>
      <p:sp>
        <p:nvSpPr>
          <p:cNvPr id="4" name="TextBox 3"/>
          <p:cNvSpPr txBox="1"/>
          <p:nvPr/>
        </p:nvSpPr>
        <p:spPr>
          <a:xfrm>
            <a:off x="2075065" y="5342930"/>
            <a:ext cx="10648158"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dirty="0" smtClean="0"/>
              <a:t>Once </a:t>
            </a:r>
            <a:r>
              <a:rPr lang="en-US" dirty="0"/>
              <a:t>when Jacob was cooking stew, Esau came in from the field, and he was exhausted. </a:t>
            </a:r>
            <a:r>
              <a:rPr lang="en-US" dirty="0" smtClean="0"/>
              <a:t>And </a:t>
            </a:r>
            <a:r>
              <a:rPr lang="en-US" dirty="0"/>
              <a:t>Esau said to Jacob, “Let me eat some of that red stew, for I am exhausted!” (Therefore his name was called Edom.) </a:t>
            </a:r>
            <a:r>
              <a:rPr lang="en-US" dirty="0" smtClean="0"/>
              <a:t>Jacob </a:t>
            </a:r>
            <a:r>
              <a:rPr lang="en-US" dirty="0"/>
              <a:t>said, “Sell me your birthright now.” </a:t>
            </a:r>
            <a:r>
              <a:rPr lang="en-US" b="1" baseline="30000" dirty="0"/>
              <a:t> </a:t>
            </a:r>
            <a:r>
              <a:rPr lang="en-US" dirty="0"/>
              <a:t>Esau said, “I am about to die; of what use is a birthright to me</a:t>
            </a:r>
            <a:r>
              <a:rPr lang="en-US" dirty="0" smtClean="0"/>
              <a:t>?” </a:t>
            </a:r>
            <a:r>
              <a:rPr lang="en-US" i="1" dirty="0" smtClean="0"/>
              <a:t>Gen 25:29-32 ESV</a:t>
            </a:r>
            <a:endParaRPr kumimoji="0" lang="en-US" sz="3600" i="1" u="none" strike="noStrike" cap="none" spc="0" normalizeH="0" baseline="0" dirty="0">
              <a:ln>
                <a:noFill/>
              </a:ln>
              <a:solidFill>
                <a:srgbClr val="000000"/>
              </a:solidFill>
              <a:effectLst/>
              <a:uFillTx/>
              <a:sym typeface="Helvetica Light"/>
            </a:endParaRPr>
          </a:p>
        </p:txBody>
      </p:sp>
      <p:sp>
        <p:nvSpPr>
          <p:cNvPr id="8" name="TextBox 7"/>
          <p:cNvSpPr txBox="1"/>
          <p:nvPr/>
        </p:nvSpPr>
        <p:spPr>
          <a:xfrm>
            <a:off x="2560320" y="1449601"/>
            <a:ext cx="320039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latin typeface="+mn-lt"/>
                <a:ea typeface="+mn-ea"/>
                <a:cs typeface="+mn-cs"/>
                <a:sym typeface="Helvetica Light"/>
              </a:rPr>
              <a:t>Parental favor</a:t>
            </a:r>
            <a:endParaRPr kumimoji="0" lang="en-US" sz="3600" b="1"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 Brief Introduction to Genesis"/>
          <p:cNvSpPr txBox="1">
            <a:spLocks noGrp="1"/>
          </p:cNvSpPr>
          <p:nvPr>
            <p:ph type="title"/>
          </p:nvPr>
        </p:nvSpPr>
        <p:spPr>
          <a:xfrm>
            <a:off x="1736027" y="-1"/>
            <a:ext cx="11268773" cy="1544815"/>
          </a:xfrm>
          <a:prstGeom prst="rect">
            <a:avLst/>
          </a:prstGeom>
        </p:spPr>
        <p:txBody>
          <a:bodyPr>
            <a:normAutofit/>
          </a:bodyPr>
          <a:lstStyle/>
          <a:p>
            <a:r>
              <a:rPr lang="en-US" sz="4800" dirty="0" smtClean="0"/>
              <a:t>1. Dysfunctional Beginnings </a:t>
            </a:r>
            <a:r>
              <a:rPr lang="en-US" sz="4000" dirty="0" smtClean="0"/>
              <a:t>(Gen 25-26)</a:t>
            </a:r>
            <a:endParaRPr sz="4000" dirty="0"/>
          </a:p>
        </p:txBody>
      </p:sp>
      <p:sp>
        <p:nvSpPr>
          <p:cNvPr id="10" name="TextBox 9"/>
          <p:cNvSpPr txBox="1"/>
          <p:nvPr/>
        </p:nvSpPr>
        <p:spPr>
          <a:xfrm>
            <a:off x="2768600" y="3195866"/>
            <a:ext cx="8830913"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sym typeface="Lucida Grande"/>
              </a:rPr>
              <a:t>Isaac’s family is </a:t>
            </a:r>
            <a:r>
              <a:rPr lang="en-US" i="1" dirty="0">
                <a:sym typeface="Lucida Grande"/>
              </a:rPr>
              <a:t>dysfunctional</a:t>
            </a:r>
            <a:r>
              <a:rPr lang="en-US" dirty="0">
                <a:sym typeface="Lucida Grande"/>
              </a:rPr>
              <a:t> in their relationships and </a:t>
            </a:r>
            <a:r>
              <a:rPr lang="en-US" i="1" dirty="0" smtClean="0">
                <a:sym typeface="Lucida Grande"/>
              </a:rPr>
              <a:t>forgetful</a:t>
            </a:r>
            <a:r>
              <a:rPr lang="en-US" dirty="0" smtClean="0">
                <a:sym typeface="Lucida Grande"/>
              </a:rPr>
              <a:t> of </a:t>
            </a:r>
            <a:r>
              <a:rPr lang="en-US" dirty="0">
                <a:sym typeface="Lucida Grande"/>
              </a:rPr>
              <a:t>the LORD. </a:t>
            </a:r>
            <a:endParaRPr lang="en-US" dirty="0" smtClean="0">
              <a:sym typeface="Lucida Grande"/>
            </a:endParaRPr>
          </a:p>
          <a:p>
            <a:endParaRPr lang="en-US" dirty="0">
              <a:sym typeface="Lucida Grande"/>
            </a:endParaRPr>
          </a:p>
          <a:p>
            <a:r>
              <a:rPr lang="en-US" dirty="0" smtClean="0">
                <a:sym typeface="Lucida Grande"/>
              </a:rPr>
              <a:t>The </a:t>
            </a:r>
            <a:r>
              <a:rPr lang="en-US" dirty="0">
                <a:sym typeface="Lucida Grande"/>
              </a:rPr>
              <a:t>family condition serves as the background for Jacob’s “take what you can get” view on life.</a:t>
            </a:r>
            <a:endParaRPr lang="en-US" dirty="0"/>
          </a:p>
        </p:txBody>
      </p:sp>
    </p:spTree>
    <p:extLst>
      <p:ext uri="{BB962C8B-B14F-4D97-AF65-F5344CB8AC3E}">
        <p14:creationId xmlns:p14="http://schemas.microsoft.com/office/powerpoint/2010/main" val="855850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 Brief Introduction to Genesis"/>
          <p:cNvSpPr txBox="1">
            <a:spLocks noGrp="1"/>
          </p:cNvSpPr>
          <p:nvPr>
            <p:ph type="title"/>
          </p:nvPr>
        </p:nvSpPr>
        <p:spPr>
          <a:xfrm>
            <a:off x="1736027" y="-1"/>
            <a:ext cx="11268773" cy="1544815"/>
          </a:xfrm>
          <a:prstGeom prst="rect">
            <a:avLst/>
          </a:prstGeom>
        </p:spPr>
        <p:txBody>
          <a:bodyPr>
            <a:normAutofit/>
          </a:bodyPr>
          <a:lstStyle/>
          <a:p>
            <a:r>
              <a:rPr lang="en-US" sz="4800" dirty="0"/>
              <a:t>2</a:t>
            </a:r>
            <a:r>
              <a:rPr lang="en-US" sz="4800" dirty="0" smtClean="0"/>
              <a:t>. Stolen Blessing </a:t>
            </a:r>
            <a:r>
              <a:rPr lang="en-US" sz="4000" dirty="0" smtClean="0"/>
              <a:t>(Gen 27)</a:t>
            </a:r>
            <a:endParaRPr sz="4000" dirty="0"/>
          </a:p>
        </p:txBody>
      </p:sp>
      <p:sp>
        <p:nvSpPr>
          <p:cNvPr id="2" name="Text Placeholder 1"/>
          <p:cNvSpPr>
            <a:spLocks noGrp="1"/>
          </p:cNvSpPr>
          <p:nvPr>
            <p:ph type="body" sz="half" idx="1"/>
          </p:nvPr>
        </p:nvSpPr>
        <p:spPr>
          <a:xfrm>
            <a:off x="1736027" y="1544814"/>
            <a:ext cx="10910387" cy="7980185"/>
          </a:xfrm>
        </p:spPr>
        <p:txBody>
          <a:bodyPr>
            <a:normAutofit/>
          </a:bodyPr>
          <a:lstStyle/>
          <a:p>
            <a:r>
              <a:rPr lang="en-US" dirty="0" smtClean="0"/>
              <a:t>Premeditated deceit</a:t>
            </a:r>
          </a:p>
          <a:p>
            <a:pPr lvl="1">
              <a:buFont typeface="Courier New" charset="0"/>
              <a:buChar char="o"/>
            </a:pPr>
            <a:r>
              <a:rPr lang="en-US" dirty="0" smtClean="0"/>
              <a:t>Threefold ___________</a:t>
            </a:r>
          </a:p>
          <a:p>
            <a:pPr lvl="1">
              <a:buFont typeface="Courier New" charset="0"/>
              <a:buChar char="o"/>
            </a:pPr>
            <a:r>
              <a:rPr lang="en-US" dirty="0" smtClean="0"/>
              <a:t>Family belief uncovered</a:t>
            </a:r>
          </a:p>
          <a:p>
            <a:pPr lvl="1">
              <a:buFont typeface="Courier New" charset="0"/>
              <a:buChar char="o"/>
            </a:pPr>
            <a:r>
              <a:rPr lang="en-US" dirty="0" smtClean="0"/>
              <a:t>Esau’s blessing stolen</a:t>
            </a:r>
          </a:p>
        </p:txBody>
      </p:sp>
      <p:sp>
        <p:nvSpPr>
          <p:cNvPr id="3" name="TextBox 2"/>
          <p:cNvSpPr txBox="1"/>
          <p:nvPr/>
        </p:nvSpPr>
        <p:spPr>
          <a:xfrm>
            <a:off x="4721974" y="2554552"/>
            <a:ext cx="228267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b="1" dirty="0" smtClean="0"/>
              <a:t>deception</a:t>
            </a:r>
            <a:endParaRPr kumimoji="0" lang="en-US" sz="3600" b="1" i="0" u="none" strike="noStrike" cap="none" spc="0" normalizeH="0" baseline="0" dirty="0">
              <a:ln>
                <a:noFill/>
              </a:ln>
              <a:solidFill>
                <a:srgbClr val="000000"/>
              </a:solidFill>
              <a:effectLst/>
              <a:uFillTx/>
              <a:sym typeface="Helvetica Light"/>
            </a:endParaRPr>
          </a:p>
        </p:txBody>
      </p:sp>
      <p:sp>
        <p:nvSpPr>
          <p:cNvPr id="7" name="TextBox 6"/>
          <p:cNvSpPr txBox="1"/>
          <p:nvPr/>
        </p:nvSpPr>
        <p:spPr>
          <a:xfrm>
            <a:off x="7987095" y="3684116"/>
            <a:ext cx="5017705" cy="6544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dirty="0" smtClean="0"/>
              <a:t>“The LORD </a:t>
            </a:r>
            <a:r>
              <a:rPr lang="en-US" b="1" i="1" dirty="0" smtClean="0"/>
              <a:t>your</a:t>
            </a:r>
            <a:r>
              <a:rPr lang="en-US" b="1" dirty="0" smtClean="0"/>
              <a:t> </a:t>
            </a:r>
            <a:r>
              <a:rPr lang="en-US" dirty="0" smtClean="0"/>
              <a:t>God”</a:t>
            </a:r>
            <a:endParaRPr kumimoji="0" lang="en-US" sz="3600" i="0" u="none" strike="noStrike" cap="none" spc="0" normalizeH="0" baseline="0" dirty="0">
              <a:ln>
                <a:noFill/>
              </a:ln>
              <a:solidFill>
                <a:srgbClr val="000000"/>
              </a:solidFill>
              <a:effectLst/>
              <a:uFillTx/>
              <a:sym typeface="Helvetica Light"/>
            </a:endParaRPr>
          </a:p>
        </p:txBody>
      </p:sp>
      <p:sp>
        <p:nvSpPr>
          <p:cNvPr id="6" name="TextBox 5"/>
          <p:cNvSpPr txBox="1"/>
          <p:nvPr/>
        </p:nvSpPr>
        <p:spPr>
          <a:xfrm>
            <a:off x="2311400" y="6839307"/>
            <a:ext cx="9880600"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dirty="0" smtClean="0"/>
              <a:t>God orchestrates his will for Jacob in spite of  the messed up motives and foolish actions of Isaac’s family </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609365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dissolv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164652" y="4984892"/>
            <a:ext cx="10210800" cy="4438508"/>
          </a:xfrm>
        </p:spPr>
        <p:txBody>
          <a:bodyP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t>Esau’s Stolen Blessing: Gen 27:29</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lvl="0" indent="0" algn="ctr" defTabSz="914400">
              <a:spcBef>
                <a:spcPts val="0"/>
              </a:spcBef>
              <a:buSzTx/>
              <a:buNone/>
            </a:pPr>
            <a:r>
              <a:rPr lang="en-US" dirty="0"/>
              <a:t>Let peoples serve you,</a:t>
            </a:r>
            <a:br>
              <a:rPr lang="en-US" dirty="0"/>
            </a:br>
            <a:r>
              <a:rPr lang="en-US" dirty="0"/>
              <a:t>    and nations bow down to you.</a:t>
            </a:r>
            <a:br>
              <a:rPr lang="en-US" dirty="0"/>
            </a:br>
            <a:r>
              <a:rPr lang="en-US" i="1" dirty="0">
                <a:solidFill>
                  <a:srgbClr val="FF0000"/>
                </a:solidFill>
              </a:rPr>
              <a:t>Be lord over your brothers,</a:t>
            </a:r>
            <a:br>
              <a:rPr lang="en-US" i="1" dirty="0">
                <a:solidFill>
                  <a:srgbClr val="FF0000"/>
                </a:solidFill>
              </a:rPr>
            </a:br>
            <a:r>
              <a:rPr lang="en-US" dirty="0"/>
              <a:t>    and may your mother's sons bow down to you.</a:t>
            </a:r>
            <a:br>
              <a:rPr lang="en-US" dirty="0"/>
            </a:br>
            <a:r>
              <a:rPr lang="en-US" dirty="0"/>
              <a:t>Cursed be everyone who curses you,</a:t>
            </a:r>
            <a:br>
              <a:rPr lang="en-US" dirty="0"/>
            </a:br>
            <a:r>
              <a:rPr lang="en-US" dirty="0"/>
              <a:t>    and blessed be everyone who blesses you!”</a:t>
            </a:r>
          </a:p>
        </p:txBody>
      </p:sp>
      <p:sp>
        <p:nvSpPr>
          <p:cNvPr id="4" name="Text Placeholder 2"/>
          <p:cNvSpPr txBox="1">
            <a:spLocks/>
          </p:cNvSpPr>
          <p:nvPr/>
        </p:nvSpPr>
        <p:spPr>
          <a:xfrm>
            <a:off x="1936052" y="450992"/>
            <a:ext cx="10439400" cy="36130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t">
            <a:normAutofit lnSpcReduction="10000"/>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algn="ctr" defTabSz="914400" hangingPunct="1">
              <a:spcBef>
                <a:spcPts val="0"/>
              </a:spcBef>
              <a:buSzTx/>
              <a:buFontTx/>
              <a:buNone/>
            </a:pPr>
            <a:r>
              <a:rPr lang="en-US" b="1" dirty="0" smtClean="0"/>
              <a:t>Prophecy: Gen </a:t>
            </a:r>
            <a:r>
              <a:rPr lang="en-US" b="1" dirty="0" smtClean="0"/>
              <a:t>25:23</a:t>
            </a:r>
            <a:endParaRPr lang="en-US" b="1" dirty="0" smtClean="0"/>
          </a:p>
          <a:p>
            <a:pPr marL="0" indent="0" algn="ctr" defTabSz="914400" hangingPunct="1">
              <a:spcBef>
                <a:spcPts val="0"/>
              </a:spcBef>
              <a:buSzTx/>
              <a:buFontTx/>
              <a:buNone/>
            </a:pPr>
            <a:endParaRPr lang="en-US" b="1" dirty="0" smtClean="0"/>
          </a:p>
          <a:p>
            <a:pPr marL="0" indent="0" algn="ctr" defTabSz="914400" hangingPunct="1">
              <a:spcBef>
                <a:spcPts val="0"/>
              </a:spcBef>
              <a:buSzTx/>
              <a:buFontTx/>
              <a:buNone/>
            </a:pPr>
            <a:r>
              <a:rPr lang="en-US" b="1" dirty="0" smtClean="0"/>
              <a:t> </a:t>
            </a:r>
            <a:r>
              <a:rPr lang="en-US" dirty="0" smtClean="0"/>
              <a:t>Two </a:t>
            </a:r>
            <a:r>
              <a:rPr lang="en-US" dirty="0"/>
              <a:t>nations are in your womb,</a:t>
            </a:r>
            <a:br>
              <a:rPr lang="en-US" dirty="0"/>
            </a:br>
            <a:r>
              <a:rPr lang="en-US" dirty="0"/>
              <a:t>    and two peoples from within you </a:t>
            </a:r>
            <a:endParaRPr lang="en-US" dirty="0" smtClean="0"/>
          </a:p>
          <a:p>
            <a:pPr marL="0" indent="0" algn="ctr" defTabSz="914400" hangingPunct="1">
              <a:spcBef>
                <a:spcPts val="0"/>
              </a:spcBef>
              <a:buSzTx/>
              <a:buNone/>
            </a:pPr>
            <a:r>
              <a:rPr lang="en-US" dirty="0" smtClean="0"/>
              <a:t>shall </a:t>
            </a:r>
            <a:r>
              <a:rPr lang="en-US" dirty="0"/>
              <a:t>be divided;</a:t>
            </a:r>
            <a:br>
              <a:rPr lang="en-US" dirty="0"/>
            </a:br>
            <a:r>
              <a:rPr lang="en-US" dirty="0"/>
              <a:t>the one shall be stronger than the other,</a:t>
            </a:r>
            <a:br>
              <a:rPr lang="en-US" dirty="0"/>
            </a:br>
            <a:r>
              <a:rPr lang="en-US" dirty="0"/>
              <a:t>    </a:t>
            </a:r>
            <a:r>
              <a:rPr lang="en-US" dirty="0">
                <a:solidFill>
                  <a:srgbClr val="FF0000"/>
                </a:solidFill>
              </a:rPr>
              <a:t>the older shall serve the younger</a:t>
            </a:r>
            <a:r>
              <a:rPr lang="en-US" dirty="0" smtClean="0">
                <a:solidFill>
                  <a:srgbClr val="FF0000"/>
                </a:solidFill>
              </a:rPr>
              <a:t>.</a:t>
            </a:r>
            <a:endParaRPr lang="en-US" dirty="0" smtClean="0"/>
          </a:p>
        </p:txBody>
      </p:sp>
    </p:spTree>
    <p:extLst>
      <p:ext uri="{BB962C8B-B14F-4D97-AF65-F5344CB8AC3E}">
        <p14:creationId xmlns:p14="http://schemas.microsoft.com/office/powerpoint/2010/main" val="984602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 Brief Introduction to Genesis"/>
          <p:cNvSpPr txBox="1">
            <a:spLocks noGrp="1"/>
          </p:cNvSpPr>
          <p:nvPr>
            <p:ph type="title"/>
          </p:nvPr>
        </p:nvSpPr>
        <p:spPr>
          <a:xfrm>
            <a:off x="1736027" y="-1"/>
            <a:ext cx="11268773" cy="1544815"/>
          </a:xfrm>
          <a:prstGeom prst="rect">
            <a:avLst/>
          </a:prstGeom>
        </p:spPr>
        <p:txBody>
          <a:bodyPr>
            <a:normAutofit/>
          </a:bodyPr>
          <a:lstStyle/>
          <a:p>
            <a:r>
              <a:rPr lang="en-US" sz="4800" dirty="0"/>
              <a:t>2</a:t>
            </a:r>
            <a:r>
              <a:rPr lang="en-US" sz="4800" dirty="0" smtClean="0"/>
              <a:t>. Stolen Blessing </a:t>
            </a:r>
            <a:r>
              <a:rPr lang="en-US" sz="4000" dirty="0" smtClean="0"/>
              <a:t>(Gen 27)</a:t>
            </a:r>
            <a:endParaRPr sz="4000" dirty="0"/>
          </a:p>
        </p:txBody>
      </p:sp>
      <p:sp>
        <p:nvSpPr>
          <p:cNvPr id="2" name="Text Placeholder 1"/>
          <p:cNvSpPr>
            <a:spLocks noGrp="1"/>
          </p:cNvSpPr>
          <p:nvPr>
            <p:ph type="body" sz="half" idx="1"/>
          </p:nvPr>
        </p:nvSpPr>
        <p:spPr>
          <a:xfrm>
            <a:off x="1736027" y="1544814"/>
            <a:ext cx="10910387" cy="7980185"/>
          </a:xfrm>
        </p:spPr>
        <p:txBody>
          <a:bodyPr>
            <a:normAutofit/>
          </a:bodyPr>
          <a:lstStyle/>
          <a:p>
            <a:r>
              <a:rPr lang="en-US" dirty="0" smtClean="0"/>
              <a:t>Premeditated murder</a:t>
            </a:r>
          </a:p>
          <a:p>
            <a:pPr marL="0" indent="0">
              <a:buNone/>
            </a:pPr>
            <a:endParaRPr lang="en-US" dirty="0" smtClean="0"/>
          </a:p>
          <a:p>
            <a:endParaRPr lang="en-US" dirty="0" smtClean="0"/>
          </a:p>
          <a:p>
            <a:endParaRPr lang="en-US" dirty="0" smtClean="0"/>
          </a:p>
          <a:p>
            <a:r>
              <a:rPr lang="en-US" dirty="0" smtClean="0"/>
              <a:t>Premeditated </a:t>
            </a:r>
            <a:r>
              <a:rPr lang="en-US" dirty="0" smtClean="0"/>
              <a:t>flight</a:t>
            </a:r>
            <a:endParaRPr lang="en-US" dirty="0" smtClean="0"/>
          </a:p>
          <a:p>
            <a:pPr lvl="1">
              <a:buFont typeface="Courier New" charset="0"/>
              <a:buChar char="o"/>
            </a:pPr>
            <a:r>
              <a:rPr lang="en-US" dirty="0" smtClean="0"/>
              <a:t>Broken, scattered family</a:t>
            </a:r>
          </a:p>
          <a:p>
            <a:pPr lvl="1">
              <a:buFont typeface="Courier New" charset="0"/>
              <a:buChar char="o"/>
            </a:pPr>
            <a:r>
              <a:rPr lang="en-US" dirty="0" smtClean="0"/>
              <a:t>Isaac pronounces the blessing of Abraham </a:t>
            </a:r>
          </a:p>
        </p:txBody>
      </p:sp>
      <p:sp>
        <p:nvSpPr>
          <p:cNvPr id="4" name="TextBox 3"/>
          <p:cNvSpPr txBox="1"/>
          <p:nvPr/>
        </p:nvSpPr>
        <p:spPr>
          <a:xfrm>
            <a:off x="1552420" y="2682969"/>
            <a:ext cx="11277600"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“Now Esau </a:t>
            </a:r>
            <a:r>
              <a:rPr lang="en-US" i="1" dirty="0"/>
              <a:t>hated</a:t>
            </a:r>
            <a:r>
              <a:rPr lang="en-US" dirty="0"/>
              <a:t> Jacob because of the blessing with which his father had blessed him, and Esau said to himself, “The days of mourning for my father are approaching; </a:t>
            </a:r>
            <a:r>
              <a:rPr lang="en-US" i="1" dirty="0"/>
              <a:t>then I will kill my brother Jacob</a:t>
            </a:r>
            <a:r>
              <a:rPr lang="en-US" dirty="0"/>
              <a:t>” </a:t>
            </a:r>
            <a:endParaRPr lang="en-US" dirty="0" smtClean="0"/>
          </a:p>
          <a:p>
            <a:r>
              <a:rPr lang="en-US" b="1" dirty="0" smtClean="0"/>
              <a:t>Gen 27:41</a:t>
            </a:r>
            <a:r>
              <a:rPr lang="en-US" dirty="0" smtClean="0"/>
              <a:t>(ESV)</a:t>
            </a:r>
            <a:endParaRPr lang="en-US" b="1" dirty="0"/>
          </a:p>
          <a:p>
            <a:pPr marL="0" marR="0" indent="0"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015095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 calcmode="lin" valueType="num">
                                      <p:cBhvr additive="base">
                                        <p:cTn id="1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 calcmode="lin" valueType="num">
                                      <p:cBhvr additive="base">
                                        <p:cTn id="2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additive="base">
                                        <p:cTn id="2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 27:3-4</a:t>
            </a:r>
            <a:endParaRPr lang="en-US" dirty="0"/>
          </a:p>
        </p:txBody>
      </p:sp>
      <p:sp>
        <p:nvSpPr>
          <p:cNvPr id="3" name="Text Placeholder 2"/>
          <p:cNvSpPr>
            <a:spLocks noGrp="1"/>
          </p:cNvSpPr>
          <p:nvPr>
            <p:ph type="body" sz="half" idx="1"/>
          </p:nvPr>
        </p:nvSpPr>
        <p:spPr>
          <a:xfrm>
            <a:off x="2644975" y="2216292"/>
            <a:ext cx="9250156" cy="4552809"/>
          </a:xfrm>
        </p:spPr>
        <p:txBody>
          <a:bodyPr/>
          <a:lstStyle/>
          <a:p>
            <a:pPr marL="0" indent="0" algn="ctr">
              <a:buNone/>
            </a:pPr>
            <a:r>
              <a:rPr lang="en-US" dirty="0"/>
              <a:t>God Almighty bless you and make you fruitful and multiply you, that you may become a company of peoples. </a:t>
            </a:r>
            <a:r>
              <a:rPr lang="en-US" b="1" baseline="30000" dirty="0"/>
              <a:t>4 </a:t>
            </a:r>
            <a:r>
              <a:rPr lang="en-US" dirty="0"/>
              <a:t>May he give the blessing of Abraham to you and to your offspring with you, that you may take possession of the land of your </a:t>
            </a:r>
            <a:r>
              <a:rPr lang="en-US" dirty="0" err="1"/>
              <a:t>sojournings</a:t>
            </a:r>
            <a:r>
              <a:rPr lang="en-US" dirty="0"/>
              <a:t> that God gave to Abraham!”</a:t>
            </a:r>
          </a:p>
        </p:txBody>
      </p:sp>
    </p:spTree>
    <p:extLst>
      <p:ext uri="{BB962C8B-B14F-4D97-AF65-F5344CB8AC3E}">
        <p14:creationId xmlns:p14="http://schemas.microsoft.com/office/powerpoint/2010/main" val="2066560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 Brief Introduction to Genesis"/>
          <p:cNvSpPr txBox="1">
            <a:spLocks noGrp="1"/>
          </p:cNvSpPr>
          <p:nvPr>
            <p:ph type="title"/>
          </p:nvPr>
        </p:nvSpPr>
        <p:spPr>
          <a:xfrm>
            <a:off x="1736027" y="-1"/>
            <a:ext cx="11268773" cy="1544815"/>
          </a:xfrm>
          <a:prstGeom prst="rect">
            <a:avLst/>
          </a:prstGeom>
        </p:spPr>
        <p:txBody>
          <a:bodyPr>
            <a:normAutofit/>
          </a:bodyPr>
          <a:lstStyle/>
          <a:p>
            <a:r>
              <a:rPr lang="en-US" sz="4800" dirty="0"/>
              <a:t>2</a:t>
            </a:r>
            <a:r>
              <a:rPr lang="en-US" sz="4800" dirty="0" smtClean="0"/>
              <a:t>. Stolen Blessing </a:t>
            </a:r>
            <a:r>
              <a:rPr lang="en-US" sz="4000" dirty="0" smtClean="0"/>
              <a:t>(27)</a:t>
            </a:r>
            <a:endParaRPr sz="4000" dirty="0"/>
          </a:p>
        </p:txBody>
      </p:sp>
      <p:sp>
        <p:nvSpPr>
          <p:cNvPr id="10" name="TextBox 9"/>
          <p:cNvSpPr txBox="1"/>
          <p:nvPr/>
        </p:nvSpPr>
        <p:spPr>
          <a:xfrm>
            <a:off x="2768600" y="3472865"/>
            <a:ext cx="8830913"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defRPr/>
            </a:pPr>
            <a:r>
              <a:rPr lang="en-US" dirty="0">
                <a:sym typeface="Lucida Grande"/>
              </a:rPr>
              <a:t>Family dysfunction becomes family deception</a:t>
            </a:r>
            <a:r>
              <a:rPr lang="en-US" dirty="0" smtClean="0">
                <a:sym typeface="Lucida Grande"/>
              </a:rPr>
              <a:t>.</a:t>
            </a:r>
          </a:p>
          <a:p>
            <a:pPr>
              <a:defRPr/>
            </a:pPr>
            <a:endParaRPr lang="en-US" dirty="0">
              <a:sym typeface="Lucida Grande"/>
            </a:endParaRPr>
          </a:p>
          <a:p>
            <a:pPr>
              <a:defRPr/>
            </a:pPr>
            <a:r>
              <a:rPr lang="en-US" dirty="0" smtClean="0">
                <a:sym typeface="Lucida Grande"/>
              </a:rPr>
              <a:t>God </a:t>
            </a:r>
            <a:r>
              <a:rPr lang="en-US" dirty="0">
                <a:sym typeface="Lucida Grande"/>
              </a:rPr>
              <a:t>works despite </a:t>
            </a:r>
            <a:r>
              <a:rPr lang="en-US" dirty="0" smtClean="0">
                <a:sym typeface="Lucida Grande"/>
              </a:rPr>
              <a:t>the selfish, </a:t>
            </a:r>
            <a:r>
              <a:rPr lang="en-US" dirty="0">
                <a:sym typeface="Lucida Grande"/>
              </a:rPr>
              <a:t>corrupted designs of Isaac’s </a:t>
            </a:r>
            <a:r>
              <a:rPr lang="en-US" dirty="0" smtClean="0">
                <a:sym typeface="Lucida Grande"/>
              </a:rPr>
              <a:t>family members.</a:t>
            </a:r>
            <a:endParaRPr lang="en-US" dirty="0">
              <a:sym typeface="Lucida Grande"/>
            </a:endParaRPr>
          </a:p>
        </p:txBody>
      </p:sp>
    </p:spTree>
    <p:extLst>
      <p:ext uri="{BB962C8B-B14F-4D97-AF65-F5344CB8AC3E}">
        <p14:creationId xmlns:p14="http://schemas.microsoft.com/office/powerpoint/2010/main" val="1058895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7872</TotalTime>
  <Words>1479</Words>
  <Application>Microsoft Macintosh PowerPoint</Application>
  <PresentationFormat>Custom</PresentationFormat>
  <Paragraphs>133</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Calibri</vt:lpstr>
      <vt:lpstr>Courier New</vt:lpstr>
      <vt:lpstr>Goudy Old Style</vt:lpstr>
      <vt:lpstr>Helvetica Condensed Medium</vt:lpstr>
      <vt:lpstr>Helvetica Light</vt:lpstr>
      <vt:lpstr>Helvetica Neue</vt:lpstr>
      <vt:lpstr>Lucida Grande</vt:lpstr>
      <vt:lpstr>Arial</vt:lpstr>
      <vt:lpstr>White</vt:lpstr>
      <vt:lpstr>PowerPoint Presentation</vt:lpstr>
      <vt:lpstr>Context: Gen 25:21-23</vt:lpstr>
      <vt:lpstr>1. Dysfunctional Beginnings (Gen 25-26)</vt:lpstr>
      <vt:lpstr>1. Dysfunctional Beginnings (Gen 25-26)</vt:lpstr>
      <vt:lpstr>2. Stolen Blessing (Gen 27)</vt:lpstr>
      <vt:lpstr>PowerPoint Presentation</vt:lpstr>
      <vt:lpstr>2. Stolen Blessing (Gen 27)</vt:lpstr>
      <vt:lpstr>Gen 27:3-4</vt:lpstr>
      <vt:lpstr>2. Stolen Blessing (27)</vt:lpstr>
      <vt:lpstr>3. Divine Dream (Gen 28)</vt:lpstr>
      <vt:lpstr>3. Divine Dream (28)</vt:lpstr>
      <vt:lpstr>4. Divided Family (Gen 29)</vt:lpstr>
      <vt:lpstr>4. Divided Family (29)</vt:lpstr>
      <vt:lpstr>Summary</vt:lpstr>
      <vt:lpstr>Summary</vt:lpstr>
      <vt:lpstr>Discussion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39</cp:revision>
  <cp:lastPrinted>2017-10-08T02:02:05Z</cp:lastPrinted>
  <dcterms:modified xsi:type="dcterms:W3CDTF">2017-12-12T15:11:38Z</dcterms:modified>
</cp:coreProperties>
</file>